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701" r:id="rId4"/>
    <p:sldMasterId id="2147483713" r:id="rId5"/>
    <p:sldMasterId id="2147483725" r:id="rId6"/>
    <p:sldMasterId id="2147483737" r:id="rId7"/>
    <p:sldMasterId id="2147483749" r:id="rId8"/>
    <p:sldMasterId id="2147483761" r:id="rId9"/>
    <p:sldMasterId id="2147483773" r:id="rId10"/>
    <p:sldMasterId id="2147483785" r:id="rId11"/>
    <p:sldMasterId id="2147483797" r:id="rId12"/>
    <p:sldMasterId id="2147483809" r:id="rId13"/>
    <p:sldMasterId id="2147483821" r:id="rId14"/>
    <p:sldMasterId id="2147483833" r:id="rId15"/>
    <p:sldMasterId id="2147483845" r:id="rId16"/>
  </p:sldMasterIdLst>
  <p:notesMasterIdLst>
    <p:notesMasterId r:id="rId31"/>
  </p:notesMasterIdLst>
  <p:handoutMasterIdLst>
    <p:handoutMasterId r:id="rId32"/>
  </p:handoutMasterIdLst>
  <p:sldIdLst>
    <p:sldId id="256" r:id="rId17"/>
    <p:sldId id="278" r:id="rId18"/>
    <p:sldId id="277" r:id="rId19"/>
    <p:sldId id="276" r:id="rId20"/>
    <p:sldId id="275" r:id="rId21"/>
    <p:sldId id="274" r:id="rId22"/>
    <p:sldId id="273" r:id="rId23"/>
    <p:sldId id="259" r:id="rId24"/>
    <p:sldId id="258" r:id="rId25"/>
    <p:sldId id="266" r:id="rId26"/>
    <p:sldId id="271" r:id="rId27"/>
    <p:sldId id="267" r:id="rId28"/>
    <p:sldId id="272" r:id="rId29"/>
    <p:sldId id="26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BDC8"/>
    <a:srgbClr val="495869"/>
    <a:srgbClr val="F3C7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4186" autoAdjust="0"/>
  </p:normalViewPr>
  <p:slideViewPr>
    <p:cSldViewPr snapToGrid="0">
      <p:cViewPr varScale="1">
        <p:scale>
          <a:sx n="67" d="100"/>
          <a:sy n="67" d="100"/>
        </p:scale>
        <p:origin x="185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20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slide" Target="slides/slide5.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C86319-497A-49E6-8C70-1B27BEAED6D0}" type="datetimeFigureOut">
              <a:rPr lang="en-US" smtClean="0"/>
              <a:t>8/23/2022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A9F93-2FE1-4527-B833-22EC34370DC3}" type="slidenum">
              <a:rPr lang="en-US" smtClean="0"/>
              <a:t>‹#›</a:t>
            </a:fld>
            <a:endParaRPr lang="en-US" dirty="0"/>
          </a:p>
        </p:txBody>
      </p:sp>
    </p:spTree>
    <p:extLst>
      <p:ext uri="{BB962C8B-B14F-4D97-AF65-F5344CB8AC3E}">
        <p14:creationId xmlns:p14="http://schemas.microsoft.com/office/powerpoint/2010/main" val="2133273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7EB136-23CF-4ECB-8CAF-5C3052A3A650}" type="datetimeFigureOut">
              <a:rPr lang="en-US" smtClean="0"/>
              <a:t>8/23/2022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DF295-F049-411F-ABA8-DB48D88B7719}" type="slidenum">
              <a:rPr lang="en-US" smtClean="0"/>
              <a:t>‹#›</a:t>
            </a:fld>
            <a:endParaRPr lang="en-US" dirty="0"/>
          </a:p>
        </p:txBody>
      </p:sp>
    </p:spTree>
    <p:extLst>
      <p:ext uri="{BB962C8B-B14F-4D97-AF65-F5344CB8AC3E}">
        <p14:creationId xmlns:p14="http://schemas.microsoft.com/office/powerpoint/2010/main" val="878255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MC </a:t>
            </a:r>
            <a:endParaRPr lang="en-US" dirty="0"/>
          </a:p>
        </p:txBody>
      </p:sp>
      <p:sp>
        <p:nvSpPr>
          <p:cNvPr id="4" name="Slide Number Placeholder 3"/>
          <p:cNvSpPr>
            <a:spLocks noGrp="1"/>
          </p:cNvSpPr>
          <p:nvPr>
            <p:ph type="sldNum" sz="quarter" idx="10"/>
          </p:nvPr>
        </p:nvSpPr>
        <p:spPr/>
        <p:txBody>
          <a:bodyPr/>
          <a:lstStyle/>
          <a:p>
            <a:fld id="{D99DF295-F049-411F-ABA8-DB48D88B7719}" type="slidenum">
              <a:rPr lang="en-US" smtClean="0"/>
              <a:t>1</a:t>
            </a:fld>
            <a:endParaRPr lang="en-US" dirty="0"/>
          </a:p>
        </p:txBody>
      </p:sp>
    </p:spTree>
    <p:extLst>
      <p:ext uri="{BB962C8B-B14F-4D97-AF65-F5344CB8AC3E}">
        <p14:creationId xmlns:p14="http://schemas.microsoft.com/office/powerpoint/2010/main" val="596816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BM</a:t>
            </a:r>
            <a:endParaRPr lang="en-US" dirty="0"/>
          </a:p>
        </p:txBody>
      </p:sp>
      <p:sp>
        <p:nvSpPr>
          <p:cNvPr id="4" name="Slide Number Placeholder 3"/>
          <p:cNvSpPr>
            <a:spLocks noGrp="1"/>
          </p:cNvSpPr>
          <p:nvPr>
            <p:ph type="sldNum" sz="quarter" idx="10"/>
          </p:nvPr>
        </p:nvSpPr>
        <p:spPr/>
        <p:txBody>
          <a:bodyPr/>
          <a:lstStyle/>
          <a:p>
            <a:fld id="{D99DF295-F049-411F-ABA8-DB48D88B7719}" type="slidenum">
              <a:rPr lang="en-US" smtClean="0"/>
              <a:t>8</a:t>
            </a:fld>
            <a:endParaRPr lang="en-US" dirty="0"/>
          </a:p>
        </p:txBody>
      </p:sp>
    </p:spTree>
    <p:extLst>
      <p:ext uri="{BB962C8B-B14F-4D97-AF65-F5344CB8AC3E}">
        <p14:creationId xmlns:p14="http://schemas.microsoft.com/office/powerpoint/2010/main" val="407428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BM</a:t>
            </a:r>
          </a:p>
        </p:txBody>
      </p:sp>
      <p:sp>
        <p:nvSpPr>
          <p:cNvPr id="4" name="Slide Number Placeholder 3"/>
          <p:cNvSpPr>
            <a:spLocks noGrp="1"/>
          </p:cNvSpPr>
          <p:nvPr>
            <p:ph type="sldNum" sz="quarter" idx="10"/>
          </p:nvPr>
        </p:nvSpPr>
        <p:spPr/>
        <p:txBody>
          <a:bodyPr/>
          <a:lstStyle/>
          <a:p>
            <a:fld id="{D99DF295-F049-411F-ABA8-DB48D88B7719}" type="slidenum">
              <a:rPr lang="en-US" smtClean="0"/>
              <a:t>9</a:t>
            </a:fld>
            <a:endParaRPr lang="en-US" dirty="0"/>
          </a:p>
        </p:txBody>
      </p:sp>
    </p:spTree>
    <p:extLst>
      <p:ext uri="{BB962C8B-B14F-4D97-AF65-F5344CB8AC3E}">
        <p14:creationId xmlns:p14="http://schemas.microsoft.com/office/powerpoint/2010/main" val="3859100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smtClean="0"/>
              <a:t>MC</a:t>
            </a:r>
          </a:p>
        </p:txBody>
      </p:sp>
      <p:sp>
        <p:nvSpPr>
          <p:cNvPr id="4" name="Slide Number Placeholder 3"/>
          <p:cNvSpPr>
            <a:spLocks noGrp="1"/>
          </p:cNvSpPr>
          <p:nvPr>
            <p:ph type="sldNum" sz="quarter" idx="10"/>
          </p:nvPr>
        </p:nvSpPr>
        <p:spPr/>
        <p:txBody>
          <a:bodyPr/>
          <a:lstStyle/>
          <a:p>
            <a:fld id="{D99DF295-F049-411F-ABA8-DB48D88B7719}" type="slidenum">
              <a:rPr lang="en-US" smtClean="0"/>
              <a:t>10</a:t>
            </a:fld>
            <a:endParaRPr lang="en-US" dirty="0"/>
          </a:p>
        </p:txBody>
      </p:sp>
    </p:spTree>
    <p:extLst>
      <p:ext uri="{BB962C8B-B14F-4D97-AF65-F5344CB8AC3E}">
        <p14:creationId xmlns:p14="http://schemas.microsoft.com/office/powerpoint/2010/main" val="1680359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smtClean="0"/>
              <a:t>MC</a:t>
            </a:r>
          </a:p>
        </p:txBody>
      </p:sp>
      <p:sp>
        <p:nvSpPr>
          <p:cNvPr id="4" name="Slide Number Placeholder 3"/>
          <p:cNvSpPr>
            <a:spLocks noGrp="1"/>
          </p:cNvSpPr>
          <p:nvPr>
            <p:ph type="sldNum" sz="quarter" idx="10"/>
          </p:nvPr>
        </p:nvSpPr>
        <p:spPr/>
        <p:txBody>
          <a:bodyPr/>
          <a:lstStyle/>
          <a:p>
            <a:fld id="{D99DF295-F049-411F-ABA8-DB48D88B7719}" type="slidenum">
              <a:rPr lang="en-US" smtClean="0"/>
              <a:t>12</a:t>
            </a:fld>
            <a:endParaRPr lang="en-US" dirty="0"/>
          </a:p>
        </p:txBody>
      </p:sp>
    </p:spTree>
    <p:extLst>
      <p:ext uri="{BB962C8B-B14F-4D97-AF65-F5344CB8AC3E}">
        <p14:creationId xmlns:p14="http://schemas.microsoft.com/office/powerpoint/2010/main" val="30083155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7"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0535201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2836001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162993762"/>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1569013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2797913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70565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5773207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5207904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9367328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17714067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7029959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2370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ctr">
              <a:defRPr sz="6600"/>
            </a:lvl1pPr>
          </a:lstStyle>
          <a:p>
            <a:r>
              <a:rPr lang="en-US" dirty="0" smtClean="0"/>
              <a:t>Questions</a:t>
            </a:r>
            <a:endParaRPr lang="en-US" dirty="0"/>
          </a:p>
        </p:txBody>
      </p:sp>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8"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9"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20"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088809937"/>
      </p:ext>
    </p:extLst>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706068476"/>
      </p:ext>
    </p:extLst>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04908893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41531762"/>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67254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16550385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503563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143647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273635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217010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67826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0" y="6164037"/>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7" y="5695623"/>
            <a:ext cx="4798723" cy="804672"/>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0"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1"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2"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3"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79853451"/>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0991459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402961049"/>
      </p:ext>
    </p:extLst>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3595541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381759"/>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3701625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1525657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1037645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1527475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5599944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4236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008964707"/>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68436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288057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301589160"/>
      </p:ext>
    </p:extLst>
  </p:cSld>
  <p:clrMapOvr>
    <a:masterClrMapping/>
  </p:clrMapOvr>
  <p:timing>
    <p:tnLst>
      <p:par>
        <p:cTn id="1" dur="indefinite" restart="never" nodeType="tmRoot"/>
      </p:par>
    </p:tnLst>
  </p:timing>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3061965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72630102"/>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4754931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315368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76061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7322422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768486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32500545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0839109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7727162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130017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563230096"/>
      </p:ext>
    </p:extLst>
  </p:cSld>
  <p:clrMapOvr>
    <a:masterClrMapping/>
  </p:clrMapOvr>
  <p:timing>
    <p:tnLst>
      <p:par>
        <p:cTn id="1" dur="indefinite" restart="never" nodeType="tmRoot"/>
      </p:par>
    </p:tnLst>
  </p:timing>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113210998"/>
      </p:ext>
    </p:extLst>
  </p:cSld>
  <p:clrMapOvr>
    <a:masterClrMapping/>
  </p:clrMapOvr>
  <p:timing>
    <p:tnLst>
      <p:par>
        <p:cTn id="1" dur="indefinite" restart="never" nodeType="tmRoot"/>
      </p:par>
    </p:tnLst>
  </p:timing>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23050274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8640919"/>
      </p:ext>
    </p:extLst>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86380190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60431793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33379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46DDA68-4277-4F53-8049-5D2EF4360011}" type="slidenum">
              <a:rPr lang="en-US" smtClean="0"/>
              <a:t>‹#›</a:t>
            </a:fld>
            <a:endParaRPr lang="en-US" dirty="0"/>
          </a:p>
        </p:txBody>
      </p:sp>
      <p:cxnSp>
        <p:nvCxnSpPr>
          <p:cNvPr id="10" name="Straight Connector 9"/>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61123465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9122685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4779531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2767235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8737529"/>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386882914"/>
      </p:ext>
    </p:extLst>
  </p:cSld>
  <p:clrMapOvr>
    <a:masterClrMapping/>
  </p:clrMapOvr>
  <p:timing>
    <p:tnLst>
      <p:par>
        <p:cTn id="1" dur="indefinite" restart="never" nodeType="tmRoot"/>
      </p:par>
    </p:tnLst>
  </p:timing>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43227474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0299967"/>
      </p:ext>
    </p:extLst>
  </p:cSld>
  <p:clrMapOvr>
    <a:masterClrMapping/>
  </p:clrMapOvr>
  <p:timing>
    <p:tnLst>
      <p:par>
        <p:cTn id="1" dur="indefinite" restart="never" nodeType="tmRoot"/>
      </p:par>
    </p:tnLst>
  </p:timing>
</p:sldLayout>
</file>

<file path=ppt/slideLayouts/slideLayout1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5786604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403226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88747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346DDA68-4277-4F53-8049-5D2EF4360011}" type="slidenum">
              <a:rPr lang="en-US" smtClean="0"/>
              <a:t>‹#›</a:t>
            </a:fld>
            <a:endParaRPr lang="en-US" dirty="0"/>
          </a:p>
        </p:txBody>
      </p:sp>
      <p:cxnSp>
        <p:nvCxnSpPr>
          <p:cNvPr id="6" name="Straight Connector 5"/>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642559885"/>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71597687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8821371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04668313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60882859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156771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96609354"/>
      </p:ext>
    </p:extLst>
  </p:cSld>
  <p:clrMapOvr>
    <a:masterClrMapping/>
  </p:clrMapOvr>
  <p:timing>
    <p:tnLst>
      <p:par>
        <p:cTn id="1" dur="indefinite" restart="never" nodeType="tmRoot"/>
      </p:par>
    </p:tnLst>
  </p:timing>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13748468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21537625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915567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845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46DDA68-4277-4F53-8049-5D2EF4360011}" type="slidenum">
              <a:rPr lang="en-US" smtClean="0"/>
              <a:t>‹#›</a:t>
            </a:fld>
            <a:endParaRPr lang="en-US" dirty="0"/>
          </a:p>
        </p:txBody>
      </p:sp>
      <p:cxnSp>
        <p:nvCxnSpPr>
          <p:cNvPr id="5" name="Straight Connector 4"/>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75967633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8948564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26897963"/>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893486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81840790"/>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59521525"/>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36055975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40424420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439036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20712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0036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31278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4778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172726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52640390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9" name="Straight Connector 8"/>
          <p:cNvCxnSpPr/>
          <p:nvPr userDrawn="1"/>
        </p:nvCxnSpPr>
        <p:spPr>
          <a:xfrm>
            <a:off x="0" y="585379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6" y="5416985"/>
            <a:ext cx="4798723" cy="804672"/>
          </a:xfrm>
          <a:prstGeom prst="rect">
            <a:avLst/>
          </a:prstGeom>
        </p:spPr>
      </p:pic>
      <p:sp>
        <p:nvSpPr>
          <p:cNvPr id="10"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1"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2"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8"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9"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73154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7580865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313255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D2FDD685-0178-4CDC-BE0F-FDF6C0ACD5A7}" type="slidenum">
              <a:rPr lang="en-US" smtClean="0"/>
              <a:t>‹#›</a:t>
            </a:fld>
            <a:endParaRPr lang="en-US" dirty="0"/>
          </a:p>
        </p:txBody>
      </p:sp>
      <p:cxnSp>
        <p:nvCxnSpPr>
          <p:cNvPr id="10" name="Straight Connector 9"/>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960431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2FDD685-0178-4CDC-BE0F-FDF6C0ACD5A7}" type="slidenum">
              <a:rPr lang="en-US" smtClean="0"/>
              <a:t>‹#›</a:t>
            </a:fld>
            <a:endParaRPr lang="en-US" dirty="0"/>
          </a:p>
        </p:txBody>
      </p:sp>
      <p:cxnSp>
        <p:nvCxnSpPr>
          <p:cNvPr id="6" name="Straight Connector 5"/>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74840234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FDD685-0178-4CDC-BE0F-FDF6C0ACD5A7}" type="slidenum">
              <a:rPr lang="en-US" smtClean="0"/>
              <a:t>‹#›</a:t>
            </a:fld>
            <a:endParaRPr lang="en-US" dirty="0"/>
          </a:p>
        </p:txBody>
      </p:sp>
      <p:cxnSp>
        <p:nvCxnSpPr>
          <p:cNvPr id="5" name="Straight Connector 4"/>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8416804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91411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047760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06897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552668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064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17696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2150767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0140664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730668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63770997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864677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660417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8551095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5379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388855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1277257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894558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5713001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487144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24780929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035100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45591414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210512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599434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6785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472442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4624716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949939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8570435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0728905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122670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3320293317"/>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40874495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53281693"/>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943973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621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4903137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75486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4801040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94758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117206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9905424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372169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644466435"/>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8245608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1599368"/>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2773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66309973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926909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681680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9461132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057120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3801896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680429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1584445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9102281"/>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8740447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054280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55239150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3406873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192511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3876424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2200995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414985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40302934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29917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8752160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489636898"/>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24616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9708752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20265469"/>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060409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63227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500077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236954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316225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604515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00724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4722441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2849000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16241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70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47280893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52924611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38456608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855700992"/>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3800866330"/>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2253363372"/>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1308577806"/>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405336"/>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DDA68-4277-4F53-8049-5D2EF4360011}" type="slidenum">
              <a:rPr lang="en-US" smtClean="0"/>
              <a:pPr/>
              <a:t>‹#›</a:t>
            </a:fld>
            <a:endParaRPr lang="en-US" dirty="0"/>
          </a:p>
        </p:txBody>
      </p:sp>
    </p:spTree>
    <p:extLst>
      <p:ext uri="{BB962C8B-B14F-4D97-AF65-F5344CB8AC3E}">
        <p14:creationId xmlns:p14="http://schemas.microsoft.com/office/powerpoint/2010/main" val="41249921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9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8084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DD685-0178-4CDC-BE0F-FDF6C0ACD5A7}" type="slidenum">
              <a:rPr lang="en-US" smtClean="0"/>
              <a:pPr/>
              <a:t>‹#›</a:t>
            </a:fld>
            <a:endParaRPr lang="en-US" dirty="0"/>
          </a:p>
        </p:txBody>
      </p:sp>
    </p:spTree>
    <p:extLst>
      <p:ext uri="{BB962C8B-B14F-4D97-AF65-F5344CB8AC3E}">
        <p14:creationId xmlns:p14="http://schemas.microsoft.com/office/powerpoint/2010/main" val="2749544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44093444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68588323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454718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37787403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08482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05342818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300" b="0" dirty="0" smtClean="0">
                <a:solidFill>
                  <a:srgbClr val="C00000"/>
                </a:solidFill>
                <a:latin typeface="Garamond" panose="02020404030301010803" pitchFamily="18" charset="0"/>
              </a:rPr>
              <a:t>IRS Form 8823 </a:t>
            </a:r>
            <a:br>
              <a:rPr lang="en-US" sz="5300" b="0" dirty="0" smtClean="0">
                <a:solidFill>
                  <a:srgbClr val="C00000"/>
                </a:solidFill>
                <a:latin typeface="Garamond" panose="02020404030301010803" pitchFamily="18" charset="0"/>
              </a:rPr>
            </a:br>
            <a:r>
              <a:rPr lang="en-US" sz="5300" b="0" dirty="0" smtClean="0">
                <a:solidFill>
                  <a:srgbClr val="C00000"/>
                </a:solidFill>
                <a:latin typeface="Garamond" panose="02020404030301010803" pitchFamily="18" charset="0"/>
              </a:rPr>
              <a:t>&amp;</a:t>
            </a:r>
            <a:r>
              <a:rPr lang="en-US" sz="5300" b="0" dirty="0">
                <a:solidFill>
                  <a:srgbClr val="C00000"/>
                </a:solidFill>
                <a:latin typeface="Garamond" panose="02020404030301010803" pitchFamily="18" charset="0"/>
              </a:rPr>
              <a:t/>
            </a:r>
            <a:br>
              <a:rPr lang="en-US" sz="5300" b="0" dirty="0">
                <a:solidFill>
                  <a:srgbClr val="C00000"/>
                </a:solidFill>
                <a:latin typeface="Garamond" panose="02020404030301010803" pitchFamily="18" charset="0"/>
              </a:rPr>
            </a:br>
            <a:r>
              <a:rPr lang="en-US" sz="5300" b="0" dirty="0" smtClean="0">
                <a:solidFill>
                  <a:srgbClr val="C00000"/>
                </a:solidFill>
                <a:latin typeface="Garamond" panose="02020404030301010803" pitchFamily="18" charset="0"/>
              </a:rPr>
              <a:t> Ten Common Findings </a:t>
            </a:r>
            <a:endParaRPr lang="en-US" sz="5300" b="0" dirty="0">
              <a:solidFill>
                <a:srgbClr val="C00000"/>
              </a:solidFill>
              <a:latin typeface="Garamond" panose="02020404030301010803" pitchFamily="18" charset="0"/>
            </a:endParaRPr>
          </a:p>
        </p:txBody>
      </p:sp>
      <p:sp>
        <p:nvSpPr>
          <p:cNvPr id="3" name="Subtitle 2"/>
          <p:cNvSpPr>
            <a:spLocks noGrp="1"/>
          </p:cNvSpPr>
          <p:nvPr>
            <p:ph type="subTitle" idx="1"/>
          </p:nvPr>
        </p:nvSpPr>
        <p:spPr>
          <a:xfrm>
            <a:off x="1143000" y="3602038"/>
            <a:ext cx="6858000" cy="891585"/>
          </a:xfrm>
        </p:spPr>
        <p:txBody>
          <a:bodyPr>
            <a:normAutofit fontScale="92500" lnSpcReduction="10000"/>
          </a:bodyPr>
          <a:lstStyle/>
          <a:p>
            <a:r>
              <a:rPr lang="en-US" sz="2800" i="1" dirty="0">
                <a:latin typeface="Garamond" panose="02020404030301010803" pitchFamily="18" charset="0"/>
              </a:rPr>
              <a:t>Spectrum Compliance Continuum 2022</a:t>
            </a:r>
          </a:p>
          <a:p>
            <a:r>
              <a:rPr lang="en-US" sz="2800" i="1" dirty="0" smtClean="0">
                <a:latin typeface="Garamond" panose="02020404030301010803" pitchFamily="18" charset="0"/>
              </a:rPr>
              <a:t>By</a:t>
            </a:r>
            <a:r>
              <a:rPr lang="en-US" sz="2800" i="1" dirty="0" smtClean="0">
                <a:latin typeface="Garamond" panose="02020404030301010803" pitchFamily="18" charset="0"/>
              </a:rPr>
              <a:t>: Tina Clary</a:t>
            </a:r>
            <a:endParaRPr lang="en-US" sz="2800" i="1" dirty="0">
              <a:latin typeface="Garamond" panose="02020404030301010803" pitchFamily="18" charset="0"/>
            </a:endParaRPr>
          </a:p>
        </p:txBody>
      </p:sp>
    </p:spTree>
    <p:extLst>
      <p:ext uri="{BB962C8B-B14F-4D97-AF65-F5344CB8AC3E}">
        <p14:creationId xmlns:p14="http://schemas.microsoft.com/office/powerpoint/2010/main" val="731491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555794" cy="1090694"/>
          </a:xfrm>
        </p:spPr>
        <p:txBody>
          <a:bodyPr>
            <a:noAutofit/>
          </a:bodyPr>
          <a:lstStyle/>
          <a:p>
            <a:pPr algn="ctr"/>
            <a:r>
              <a:rPr lang="en-US" b="0" dirty="0" smtClean="0">
                <a:latin typeface="Garamond" panose="02020404030301010803" pitchFamily="18" charset="0"/>
              </a:rPr>
              <a:t>Issue #2</a:t>
            </a:r>
            <a:br>
              <a:rPr lang="en-US" b="0" dirty="0" smtClean="0">
                <a:latin typeface="Garamond" panose="02020404030301010803" pitchFamily="18" charset="0"/>
              </a:rPr>
            </a:br>
            <a:r>
              <a:rPr lang="en-US" b="0" dirty="0" smtClean="0">
                <a:solidFill>
                  <a:srgbClr val="C00000"/>
                </a:solidFill>
                <a:latin typeface="Garamond" panose="02020404030301010803" pitchFamily="18" charset="0"/>
              </a:rPr>
              <a:t>Income Recertifications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530578" y="1876926"/>
            <a:ext cx="7984772" cy="4300037"/>
          </a:xfrm>
        </p:spPr>
        <p:txBody>
          <a:bodyPr>
            <a:noAutofit/>
          </a:bodyPr>
          <a:lstStyle/>
          <a:p>
            <a:pPr>
              <a:lnSpc>
                <a:spcPct val="100000"/>
              </a:lnSpc>
            </a:pPr>
            <a:r>
              <a:rPr lang="en-US" sz="2000" dirty="0" smtClean="0">
                <a:latin typeface="Garamond" panose="02020404030301010803" pitchFamily="18" charset="0"/>
              </a:rPr>
              <a:t>Recertification's </a:t>
            </a:r>
            <a:r>
              <a:rPr lang="en-US" sz="2000" dirty="0">
                <a:latin typeface="Garamond" panose="02020404030301010803" pitchFamily="18" charset="0"/>
              </a:rPr>
              <a:t>not completed within </a:t>
            </a:r>
            <a:r>
              <a:rPr lang="en-US" sz="2000" dirty="0" smtClean="0">
                <a:latin typeface="Garamond" panose="02020404030301010803" pitchFamily="18" charset="0"/>
              </a:rPr>
              <a:t>12 months of </a:t>
            </a:r>
            <a:r>
              <a:rPr lang="en-US" sz="2000" dirty="0">
                <a:latin typeface="Garamond" panose="02020404030301010803" pitchFamily="18" charset="0"/>
              </a:rPr>
              <a:t>the last </a:t>
            </a:r>
            <a:r>
              <a:rPr lang="en-US" sz="2000" dirty="0" smtClean="0">
                <a:latin typeface="Garamond" panose="02020404030301010803" pitchFamily="18" charset="0"/>
              </a:rPr>
              <a:t>certification (8823 Guide Chapter 5 category 11b, page 5-1) </a:t>
            </a:r>
          </a:p>
          <a:p>
            <a:pPr>
              <a:lnSpc>
                <a:spcPct val="100000"/>
              </a:lnSpc>
            </a:pPr>
            <a:r>
              <a:rPr lang="en-US" sz="2000" dirty="0" smtClean="0">
                <a:latin typeface="Garamond" panose="02020404030301010803" pitchFamily="18" charset="0"/>
              </a:rPr>
              <a:t>This is a straight Tax Credit project with no other funding sources</a:t>
            </a:r>
          </a:p>
          <a:p>
            <a:pPr lvl="1">
              <a:lnSpc>
                <a:spcPct val="100000"/>
              </a:lnSpc>
              <a:buFont typeface="Wingdings" panose="05000000000000000000" pitchFamily="2" charset="2"/>
              <a:buChar char="Ø"/>
            </a:pPr>
            <a:r>
              <a:rPr lang="en-US" sz="2000" dirty="0" smtClean="0">
                <a:latin typeface="Garamond" panose="02020404030301010803" pitchFamily="18" charset="0"/>
              </a:rPr>
              <a:t>A property containing rent restricted units and market units 3</a:t>
            </a:r>
            <a:r>
              <a:rPr lang="en-US" sz="2000" baseline="30000" dirty="0" smtClean="0">
                <a:latin typeface="Garamond" panose="02020404030301010803" pitchFamily="18" charset="0"/>
              </a:rPr>
              <a:t>rd</a:t>
            </a:r>
            <a:r>
              <a:rPr lang="en-US" sz="2000" dirty="0" smtClean="0">
                <a:latin typeface="Garamond" panose="02020404030301010803" pitchFamily="18" charset="0"/>
              </a:rPr>
              <a:t> party recertification must be completed annually</a:t>
            </a:r>
          </a:p>
          <a:p>
            <a:pPr lvl="1">
              <a:lnSpc>
                <a:spcPct val="100000"/>
              </a:lnSpc>
              <a:buFont typeface="Wingdings" panose="05000000000000000000" pitchFamily="2" charset="2"/>
              <a:buChar char="Ø"/>
            </a:pPr>
            <a:r>
              <a:rPr lang="en-US" sz="2000" dirty="0" smtClean="0">
                <a:latin typeface="Garamond" panose="02020404030301010803" pitchFamily="18" charset="0"/>
              </a:rPr>
              <a:t>A property containing 100% rent restricted units (ex: 60% AMI) income certification are done at move-in. Annually thereafter, only student status needs to be verified</a:t>
            </a:r>
          </a:p>
          <a:p>
            <a:pPr lvl="1">
              <a:lnSpc>
                <a:spcPct val="100000"/>
              </a:lnSpc>
              <a:buFont typeface="Wingdings" panose="05000000000000000000" pitchFamily="2" charset="2"/>
              <a:buChar char="Ø"/>
            </a:pPr>
            <a:r>
              <a:rPr lang="en-US" sz="2000" dirty="0" smtClean="0">
                <a:latin typeface="Garamond" panose="02020404030301010803" pitchFamily="18" charset="0"/>
              </a:rPr>
              <a:t>A property containing 100% rent restricted with different layering (ex: 50% &amp; 60% AMI or lower) 3</a:t>
            </a:r>
            <a:r>
              <a:rPr lang="en-US" sz="2000" baseline="30000" dirty="0" smtClean="0">
                <a:latin typeface="Garamond" panose="02020404030301010803" pitchFamily="18" charset="0"/>
              </a:rPr>
              <a:t>rd</a:t>
            </a:r>
            <a:r>
              <a:rPr lang="en-US" sz="2000" dirty="0" smtClean="0">
                <a:latin typeface="Garamond" panose="02020404030301010803" pitchFamily="18" charset="0"/>
              </a:rPr>
              <a:t> party at move-in for all units. For 60% units the example above would apply. Lower targeting would need to obtain 3</a:t>
            </a:r>
            <a:r>
              <a:rPr lang="en-US" sz="2000" baseline="30000" dirty="0" smtClean="0">
                <a:latin typeface="Garamond" panose="02020404030301010803" pitchFamily="18" charset="0"/>
              </a:rPr>
              <a:t>rd</a:t>
            </a:r>
            <a:r>
              <a:rPr lang="en-US" sz="2000" dirty="0" smtClean="0">
                <a:latin typeface="Garamond" panose="02020404030301010803" pitchFamily="18" charset="0"/>
              </a:rPr>
              <a:t> party verification every 6</a:t>
            </a:r>
            <a:r>
              <a:rPr lang="en-US" sz="2000" baseline="30000" dirty="0" smtClean="0">
                <a:latin typeface="Garamond" panose="02020404030301010803" pitchFamily="18" charset="0"/>
              </a:rPr>
              <a:t>th</a:t>
            </a:r>
            <a:r>
              <a:rPr lang="en-US" sz="2000" dirty="0" smtClean="0">
                <a:latin typeface="Garamond" panose="02020404030301010803" pitchFamily="18" charset="0"/>
              </a:rPr>
              <a:t> year from the PIS date. (MSHA notice 2018-01)</a:t>
            </a:r>
          </a:p>
          <a:p>
            <a:pPr marL="0" indent="0">
              <a:lnSpc>
                <a:spcPct val="100000"/>
              </a:lnSpc>
              <a:buNone/>
            </a:pPr>
            <a:endParaRPr lang="en-US" sz="2400" dirty="0" smtClean="0"/>
          </a:p>
        </p:txBody>
      </p:sp>
    </p:spTree>
    <p:extLst>
      <p:ext uri="{BB962C8B-B14F-4D97-AF65-F5344CB8AC3E}">
        <p14:creationId xmlns:p14="http://schemas.microsoft.com/office/powerpoint/2010/main" val="1464997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73956"/>
            <a:ext cx="7886700" cy="4303007"/>
          </a:xfrm>
        </p:spPr>
        <p:txBody>
          <a:bodyPr/>
          <a:lstStyle/>
          <a:p>
            <a:pPr lvl="1">
              <a:buFont typeface="Wingdings" panose="05000000000000000000" pitchFamily="2" charset="2"/>
              <a:buChar char="Ø"/>
            </a:pPr>
            <a:endParaRPr lang="en-US" dirty="0" smtClean="0">
              <a:latin typeface="Garamond" panose="02020404030301010803" pitchFamily="18" charset="0"/>
            </a:endParaRPr>
          </a:p>
          <a:p>
            <a:pPr lvl="1">
              <a:buFont typeface="Wingdings" panose="05000000000000000000" pitchFamily="2" charset="2"/>
              <a:buChar char="Ø"/>
            </a:pPr>
            <a:r>
              <a:rPr lang="en-US" dirty="0" smtClean="0">
                <a:latin typeface="Garamond" panose="02020404030301010803" pitchFamily="18" charset="0"/>
              </a:rPr>
              <a:t>A property containing Rural Development, HUD and/or Public and Indian Housing or 811 would follow program recertification guidelines </a:t>
            </a:r>
          </a:p>
          <a:p>
            <a:pPr lvl="1">
              <a:buFont typeface="Wingdings" panose="05000000000000000000" pitchFamily="2" charset="2"/>
              <a:buChar char="Ø"/>
            </a:pPr>
            <a:r>
              <a:rPr lang="en-US" dirty="0" smtClean="0">
                <a:latin typeface="Garamond" panose="02020404030301010803" pitchFamily="18" charset="0"/>
              </a:rPr>
              <a:t>A property containing funding with Home or HTF, must 3</a:t>
            </a:r>
            <a:r>
              <a:rPr lang="en-US" baseline="30000" dirty="0" smtClean="0">
                <a:latin typeface="Garamond" panose="02020404030301010803" pitchFamily="18" charset="0"/>
              </a:rPr>
              <a:t>rd</a:t>
            </a:r>
            <a:r>
              <a:rPr lang="en-US" dirty="0" smtClean="0">
                <a:latin typeface="Garamond" panose="02020404030301010803" pitchFamily="18" charset="0"/>
              </a:rPr>
              <a:t> party certify at move-in and every 6</a:t>
            </a:r>
            <a:r>
              <a:rPr lang="en-US" baseline="30000" dirty="0" smtClean="0">
                <a:latin typeface="Garamond" panose="02020404030301010803" pitchFamily="18" charset="0"/>
              </a:rPr>
              <a:t>th</a:t>
            </a:r>
            <a:r>
              <a:rPr lang="en-US" dirty="0" smtClean="0">
                <a:latin typeface="Garamond" panose="02020404030301010803" pitchFamily="18" charset="0"/>
              </a:rPr>
              <a:t> year from the PIS date </a:t>
            </a:r>
          </a:p>
          <a:p>
            <a:pPr lvl="1">
              <a:buFont typeface="Wingdings" panose="05000000000000000000" pitchFamily="2" charset="2"/>
              <a:buChar char="Ø"/>
            </a:pPr>
            <a:r>
              <a:rPr lang="en-US" dirty="0" smtClean="0">
                <a:latin typeface="Garamond" panose="02020404030301010803" pitchFamily="18" charset="0"/>
              </a:rPr>
              <a:t>8823 violation</a:t>
            </a:r>
            <a:endParaRPr lang="en-US" dirty="0">
              <a:latin typeface="Garamond" panose="02020404030301010803" pitchFamily="18" charset="0"/>
            </a:endParaRPr>
          </a:p>
        </p:txBody>
      </p:sp>
      <p:sp>
        <p:nvSpPr>
          <p:cNvPr id="4" name="TextBox 3"/>
          <p:cNvSpPr txBox="1"/>
          <p:nvPr/>
        </p:nvSpPr>
        <p:spPr>
          <a:xfrm>
            <a:off x="902368" y="666045"/>
            <a:ext cx="7127207" cy="1323439"/>
          </a:xfrm>
          <a:prstGeom prst="rect">
            <a:avLst/>
          </a:prstGeom>
          <a:noFill/>
        </p:spPr>
        <p:txBody>
          <a:bodyPr wrap="square" rtlCol="0">
            <a:spAutoFit/>
          </a:bodyPr>
          <a:lstStyle/>
          <a:p>
            <a:pPr algn="ctr"/>
            <a:r>
              <a:rPr lang="en-US" sz="4000" dirty="0" smtClean="0">
                <a:solidFill>
                  <a:srgbClr val="002060"/>
                </a:solidFill>
                <a:latin typeface="Garamond" panose="02020404030301010803" pitchFamily="18" charset="0"/>
              </a:rPr>
              <a:t>Issue #2 </a:t>
            </a:r>
          </a:p>
          <a:p>
            <a:pPr algn="ctr"/>
            <a:r>
              <a:rPr lang="en-US" sz="4000" dirty="0" smtClean="0">
                <a:solidFill>
                  <a:srgbClr val="002060"/>
                </a:solidFill>
                <a:latin typeface="Garamond" panose="02020404030301010803" pitchFamily="18" charset="0"/>
              </a:rPr>
              <a:t>Continued</a:t>
            </a:r>
            <a:endParaRPr lang="en-US" sz="4000" dirty="0">
              <a:solidFill>
                <a:srgbClr val="002060"/>
              </a:solidFill>
            </a:endParaRPr>
          </a:p>
        </p:txBody>
      </p:sp>
    </p:spTree>
    <p:extLst>
      <p:ext uri="{BB962C8B-B14F-4D97-AF65-F5344CB8AC3E}">
        <p14:creationId xmlns:p14="http://schemas.microsoft.com/office/powerpoint/2010/main" val="1534264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latin typeface="Garamond" panose="02020404030301010803" pitchFamily="18" charset="0"/>
              </a:rPr>
              <a:t>Issue #1 </a:t>
            </a:r>
            <a:br>
              <a:rPr lang="en-US" b="0" dirty="0" smtClean="0">
                <a:latin typeface="Garamond" panose="02020404030301010803" pitchFamily="18" charset="0"/>
              </a:rPr>
            </a:br>
            <a:r>
              <a:rPr lang="en-US" b="0" dirty="0" smtClean="0">
                <a:solidFill>
                  <a:srgbClr val="C00000"/>
                </a:solidFill>
                <a:latin typeface="Garamond" panose="02020404030301010803" pitchFamily="18" charset="0"/>
              </a:rPr>
              <a:t>Utility Allowances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fontScale="92500" lnSpcReduction="10000"/>
          </a:bodyPr>
          <a:lstStyle/>
          <a:p>
            <a:r>
              <a:rPr lang="en-US" sz="2400" dirty="0" smtClean="0">
                <a:latin typeface="Garamond" panose="02020404030301010803" pitchFamily="18" charset="0"/>
              </a:rPr>
              <a:t>Utility Allowances (UA’s) </a:t>
            </a:r>
            <a:r>
              <a:rPr lang="en-US" sz="2400" u="sng" dirty="0" smtClean="0">
                <a:latin typeface="Garamond" panose="02020404030301010803" pitchFamily="18" charset="0"/>
              </a:rPr>
              <a:t>Non- Subsidized units</a:t>
            </a:r>
          </a:p>
          <a:p>
            <a:pPr lvl="1">
              <a:buFont typeface="Wingdings" panose="05000000000000000000" pitchFamily="2" charset="2"/>
              <a:buChar char="Ø"/>
            </a:pPr>
            <a:r>
              <a:rPr lang="en-US" dirty="0" smtClean="0">
                <a:latin typeface="Garamond" panose="02020404030301010803" pitchFamily="18" charset="0"/>
              </a:rPr>
              <a:t>UA’s not implemented within 90 days after the change. The 90 day implementation period begins when the agency makes revised UA’s </a:t>
            </a:r>
            <a:r>
              <a:rPr lang="en-US" b="1" dirty="0" smtClean="0">
                <a:latin typeface="Garamond" panose="02020404030301010803" pitchFamily="18" charset="0"/>
              </a:rPr>
              <a:t>available</a:t>
            </a:r>
            <a:r>
              <a:rPr lang="en-US" dirty="0" smtClean="0">
                <a:latin typeface="Garamond" panose="02020404030301010803" pitchFamily="18" charset="0"/>
              </a:rPr>
              <a:t> (8823 Guide Chapter 18 category 11m, page 18-7)</a:t>
            </a:r>
          </a:p>
          <a:p>
            <a:pPr lvl="1">
              <a:buFont typeface="Wingdings" panose="05000000000000000000" pitchFamily="2" charset="2"/>
              <a:buChar char="Ø"/>
            </a:pPr>
            <a:r>
              <a:rPr lang="en-US" dirty="0" smtClean="0">
                <a:latin typeface="Garamond" panose="02020404030301010803" pitchFamily="18" charset="0"/>
              </a:rPr>
              <a:t>Properties that placed in service (PIS) on or after 8/23/2013 must use the Allocating Agencies utility allowance charts. Prior to 8/23/2013 they can choose to use one of the local Public Housing Authority (PHA) charts. (MaineHousing notice 2020-01 issued 1/14/2020)</a:t>
            </a:r>
          </a:p>
          <a:p>
            <a:r>
              <a:rPr lang="en-US" sz="2400" dirty="0" smtClean="0">
                <a:latin typeface="Garamond" panose="02020404030301010803" pitchFamily="18" charset="0"/>
              </a:rPr>
              <a:t>Utility Allowances- </a:t>
            </a:r>
            <a:r>
              <a:rPr lang="en-US" sz="2400" u="sng" dirty="0" smtClean="0">
                <a:latin typeface="Garamond" panose="02020404030301010803" pitchFamily="18" charset="0"/>
              </a:rPr>
              <a:t>Subsidized Units</a:t>
            </a:r>
          </a:p>
          <a:p>
            <a:pPr lvl="1">
              <a:buFont typeface="Wingdings" panose="05000000000000000000" pitchFamily="2" charset="2"/>
              <a:buChar char="Ø"/>
            </a:pPr>
            <a:r>
              <a:rPr lang="en-US" dirty="0" smtClean="0">
                <a:latin typeface="Garamond" panose="02020404030301010803" pitchFamily="18" charset="0"/>
              </a:rPr>
              <a:t>Must follow subsidy type rules (Rural Development, HUD or Public and Indian Housing)</a:t>
            </a:r>
            <a:r>
              <a:rPr lang="en-US" dirty="0">
                <a:latin typeface="Garamond" panose="02020404030301010803" pitchFamily="18" charset="0"/>
              </a:rPr>
              <a:t>	</a:t>
            </a:r>
            <a:endParaRPr lang="en-US" dirty="0" smtClean="0">
              <a:latin typeface="Garamond" panose="02020404030301010803" pitchFamily="18" charset="0"/>
            </a:endParaRPr>
          </a:p>
          <a:p>
            <a:pPr lvl="1">
              <a:buFont typeface="Wingdings" panose="05000000000000000000" pitchFamily="2" charset="2"/>
              <a:buChar char="Ø"/>
            </a:pPr>
            <a:r>
              <a:rPr lang="en-US" dirty="0" smtClean="0">
                <a:latin typeface="Garamond" panose="02020404030301010803" pitchFamily="18" charset="0"/>
              </a:rPr>
              <a:t>8823 violation</a:t>
            </a:r>
            <a:r>
              <a:rPr lang="en-US" dirty="0" smtClean="0"/>
              <a:t> </a:t>
            </a:r>
            <a:endParaRPr lang="en-US" dirty="0"/>
          </a:p>
        </p:txBody>
      </p:sp>
    </p:spTree>
    <p:extLst>
      <p:ext uri="{BB962C8B-B14F-4D97-AF65-F5344CB8AC3E}">
        <p14:creationId xmlns:p14="http://schemas.microsoft.com/office/powerpoint/2010/main" val="3445738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dirty="0" smtClean="0">
                <a:latin typeface="Garamond" panose="02020404030301010803" pitchFamily="18" charset="0"/>
              </a:rPr>
              <a:t>Things to remember</a:t>
            </a:r>
            <a:endParaRPr lang="en-US" b="0"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US" dirty="0" smtClean="0">
                <a:latin typeface="Garamond" panose="02020404030301010803" pitchFamily="18" charset="0"/>
              </a:rPr>
              <a:t>Any corrections made to a tenant file </a:t>
            </a:r>
            <a:r>
              <a:rPr lang="en-US" b="1" u="sng" dirty="0" smtClean="0">
                <a:latin typeface="Garamond" panose="02020404030301010803" pitchFamily="18" charset="0"/>
              </a:rPr>
              <a:t>prior to notification </a:t>
            </a:r>
            <a:r>
              <a:rPr lang="en-US" dirty="0" smtClean="0">
                <a:latin typeface="Garamond" panose="02020404030301010803" pitchFamily="18" charset="0"/>
              </a:rPr>
              <a:t>of a State Agency compliance review that would have resulted in a 8823 will </a:t>
            </a:r>
            <a:r>
              <a:rPr lang="en-US" b="1" u="sng" dirty="0" smtClean="0">
                <a:latin typeface="Garamond" panose="02020404030301010803" pitchFamily="18" charset="0"/>
              </a:rPr>
              <a:t>NOT</a:t>
            </a:r>
            <a:r>
              <a:rPr lang="en-US" dirty="0" smtClean="0">
                <a:latin typeface="Garamond" panose="02020404030301010803" pitchFamily="18" charset="0"/>
              </a:rPr>
              <a:t> have an 8823 issued</a:t>
            </a:r>
          </a:p>
          <a:p>
            <a:r>
              <a:rPr lang="en-US" dirty="0" smtClean="0">
                <a:latin typeface="Garamond" panose="02020404030301010803" pitchFamily="18" charset="0"/>
              </a:rPr>
              <a:t>If correction made </a:t>
            </a:r>
            <a:r>
              <a:rPr lang="en-US" b="1" u="sng" dirty="0" smtClean="0">
                <a:latin typeface="Garamond" panose="02020404030301010803" pitchFamily="18" charset="0"/>
              </a:rPr>
              <a:t>after notification </a:t>
            </a:r>
            <a:r>
              <a:rPr lang="en-US" dirty="0" smtClean="0">
                <a:latin typeface="Garamond" panose="02020404030301010803" pitchFamily="18" charset="0"/>
              </a:rPr>
              <a:t>and it is an 8823 issue, the finding will still result in an 8823</a:t>
            </a:r>
          </a:p>
          <a:p>
            <a:r>
              <a:rPr lang="en-US" dirty="0" smtClean="0">
                <a:latin typeface="Garamond" panose="02020404030301010803" pitchFamily="18" charset="0"/>
              </a:rPr>
              <a:t>MaineHousing will be reviewing Tenant rent rolls for approved rents either through the budget process or a separate request</a:t>
            </a:r>
            <a:endParaRPr lang="en-US" dirty="0">
              <a:latin typeface="Garamond" panose="02020404030301010803" pitchFamily="18" charset="0"/>
            </a:endParaRPr>
          </a:p>
        </p:txBody>
      </p:sp>
    </p:spTree>
    <p:extLst>
      <p:ext uri="{BB962C8B-B14F-4D97-AF65-F5344CB8AC3E}">
        <p14:creationId xmlns:p14="http://schemas.microsoft.com/office/powerpoint/2010/main" val="736153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aramond" panose="02020404030301010803" pitchFamily="18" charset="0"/>
              </a:rPr>
              <a:t>Questions?</a:t>
            </a:r>
            <a:endParaRPr lang="en-US" dirty="0">
              <a:latin typeface="Garamond" panose="02020404030301010803" pitchFamily="18" charset="0"/>
            </a:endParaRPr>
          </a:p>
        </p:txBody>
      </p:sp>
      <p:pic>
        <p:nvPicPr>
          <p:cNvPr id="10" name="Content Placeholder 9"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6123" y="1520802"/>
            <a:ext cx="4491753" cy="3747896"/>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783049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656179"/>
          </a:xfrm>
        </p:spPr>
        <p:txBody>
          <a:bodyPr>
            <a:normAutofit fontScale="90000"/>
          </a:bodyPr>
          <a:lstStyle/>
          <a:p>
            <a:r>
              <a:rPr lang="en-US" b="0" dirty="0" smtClean="0"/>
              <a:t>			</a:t>
            </a:r>
            <a:r>
              <a:rPr lang="en-US" b="0" dirty="0" smtClean="0">
                <a:latin typeface="Garamond" panose="02020404030301010803" pitchFamily="18" charset="0"/>
              </a:rPr>
              <a:t>Issue #10</a:t>
            </a:r>
            <a:br>
              <a:rPr lang="en-US" b="0" dirty="0" smtClean="0">
                <a:latin typeface="Garamond" panose="02020404030301010803" pitchFamily="18" charset="0"/>
              </a:rPr>
            </a:br>
            <a:r>
              <a:rPr lang="en-US" b="0" dirty="0" smtClean="0">
                <a:latin typeface="Garamond" panose="02020404030301010803" pitchFamily="18" charset="0"/>
              </a:rPr>
              <a:t>	   </a:t>
            </a:r>
            <a:r>
              <a:rPr lang="en-US" b="0" dirty="0" smtClean="0">
                <a:solidFill>
                  <a:srgbClr val="C00000"/>
                </a:solidFill>
                <a:latin typeface="Garamond" panose="02020404030301010803" pitchFamily="18" charset="0"/>
              </a:rPr>
              <a:t>Violence Against Women Act</a:t>
            </a:r>
            <a:br>
              <a:rPr lang="en-US" b="0" dirty="0" smtClean="0">
                <a:solidFill>
                  <a:srgbClr val="C00000"/>
                </a:solidFill>
                <a:latin typeface="Garamond" panose="02020404030301010803" pitchFamily="18" charset="0"/>
              </a:rPr>
            </a:br>
            <a:r>
              <a:rPr lang="en-US" b="0" dirty="0">
                <a:solidFill>
                  <a:srgbClr val="C00000"/>
                </a:solidFill>
                <a:latin typeface="Garamond" panose="02020404030301010803" pitchFamily="18" charset="0"/>
              </a:rPr>
              <a:t>	</a:t>
            </a:r>
            <a:r>
              <a:rPr lang="en-US" b="0" dirty="0" smtClean="0">
                <a:solidFill>
                  <a:srgbClr val="C00000"/>
                </a:solidFill>
                <a:latin typeface="Garamond" panose="02020404030301010803" pitchFamily="18" charset="0"/>
              </a:rPr>
              <a:t>		   (VAWA) </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lstStyle/>
          <a:p>
            <a:pPr>
              <a:lnSpc>
                <a:spcPct val="100000"/>
              </a:lnSpc>
            </a:pPr>
            <a:endParaRPr lang="en-US" dirty="0" smtClean="0">
              <a:latin typeface="Garamond" panose="02020404030301010803" pitchFamily="18" charset="0"/>
            </a:endParaRPr>
          </a:p>
          <a:p>
            <a:pPr>
              <a:lnSpc>
                <a:spcPct val="100000"/>
              </a:lnSpc>
            </a:pPr>
            <a:r>
              <a:rPr lang="en-US" dirty="0" smtClean="0">
                <a:latin typeface="Garamond" panose="02020404030301010803" pitchFamily="18" charset="0"/>
              </a:rPr>
              <a:t>VAWA</a:t>
            </a:r>
            <a:endParaRPr lang="en-US" dirty="0">
              <a:latin typeface="Garamond" panose="02020404030301010803" pitchFamily="18" charset="0"/>
            </a:endParaRPr>
          </a:p>
          <a:p>
            <a:pPr lvl="1">
              <a:lnSpc>
                <a:spcPct val="100000"/>
              </a:lnSpc>
              <a:buFont typeface="Wingdings" panose="05000000000000000000" pitchFamily="2" charset="2"/>
              <a:buChar char="Ø"/>
            </a:pPr>
            <a:r>
              <a:rPr lang="en-US" dirty="0">
                <a:latin typeface="Garamond" panose="02020404030301010803" pitchFamily="18" charset="0"/>
              </a:rPr>
              <a:t>All property types must have VAWA polices and procedures in place. Tenants must sign VAWA lease addendums. IRS has remained silent on form types to be used, MaineHousing recommends using the HUD forms. </a:t>
            </a:r>
            <a:endParaRPr lang="en-US" dirty="0" smtClean="0">
              <a:latin typeface="Garamond" panose="02020404030301010803" pitchFamily="18" charset="0"/>
            </a:endParaRPr>
          </a:p>
          <a:p>
            <a:pPr lvl="1">
              <a:lnSpc>
                <a:spcPct val="100000"/>
              </a:lnSpc>
              <a:buFont typeface="Wingdings" panose="05000000000000000000" pitchFamily="2" charset="2"/>
              <a:buChar char="Ø"/>
            </a:pPr>
            <a:r>
              <a:rPr lang="en-US" dirty="0" smtClean="0">
                <a:latin typeface="Garamond" panose="02020404030301010803" pitchFamily="18" charset="0"/>
              </a:rPr>
              <a:t>This would be considered a </a:t>
            </a:r>
            <a:r>
              <a:rPr lang="en-US" dirty="0" smtClean="0">
                <a:latin typeface="Garamond" panose="02020404030301010803" pitchFamily="18" charset="0"/>
              </a:rPr>
              <a:t>State finding, </a:t>
            </a:r>
            <a:r>
              <a:rPr lang="en-US" dirty="0">
                <a:latin typeface="Garamond" panose="02020404030301010803" pitchFamily="18" charset="0"/>
              </a:rPr>
              <a:t>n</a:t>
            </a:r>
            <a:r>
              <a:rPr lang="en-US" dirty="0" smtClean="0">
                <a:latin typeface="Garamond" panose="02020404030301010803" pitchFamily="18" charset="0"/>
              </a:rPr>
              <a:t>ot </a:t>
            </a:r>
            <a:r>
              <a:rPr lang="en-US" dirty="0" smtClean="0">
                <a:latin typeface="Garamond" panose="02020404030301010803" pitchFamily="18" charset="0"/>
              </a:rPr>
              <a:t>a 8823 </a:t>
            </a:r>
            <a:r>
              <a:rPr lang="en-US" dirty="0" smtClean="0">
                <a:latin typeface="Garamond" panose="02020404030301010803" pitchFamily="18" charset="0"/>
              </a:rPr>
              <a:t>violation </a:t>
            </a:r>
            <a:endParaRPr lang="en-US" dirty="0">
              <a:latin typeface="Garamond" panose="02020404030301010803" pitchFamily="18" charset="0"/>
            </a:endParaRPr>
          </a:p>
          <a:p>
            <a:endParaRPr lang="en-US" dirty="0"/>
          </a:p>
        </p:txBody>
      </p:sp>
    </p:spTree>
    <p:extLst>
      <p:ext uri="{BB962C8B-B14F-4D97-AF65-F5344CB8AC3E}">
        <p14:creationId xmlns:p14="http://schemas.microsoft.com/office/powerpoint/2010/main" val="4062052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6253"/>
            <a:ext cx="7886700" cy="1455821"/>
          </a:xfrm>
        </p:spPr>
        <p:txBody>
          <a:bodyPr/>
          <a:lstStyle/>
          <a:p>
            <a:r>
              <a:rPr lang="en-US" b="0" dirty="0" smtClean="0"/>
              <a:t>			</a:t>
            </a:r>
            <a:r>
              <a:rPr lang="en-US" b="0" dirty="0" smtClean="0">
                <a:latin typeface="Garamond" panose="02020404030301010803" pitchFamily="18" charset="0"/>
              </a:rPr>
              <a:t>Issue #9</a:t>
            </a:r>
            <a:br>
              <a:rPr lang="en-US" b="0" dirty="0" smtClean="0">
                <a:latin typeface="Garamond" panose="02020404030301010803" pitchFamily="18" charset="0"/>
              </a:rPr>
            </a:br>
            <a:r>
              <a:rPr lang="en-US" b="0" dirty="0" smtClean="0">
                <a:latin typeface="Garamond" panose="02020404030301010803" pitchFamily="18" charset="0"/>
              </a:rPr>
              <a:t>		   </a:t>
            </a:r>
            <a:r>
              <a:rPr lang="en-US" b="0" dirty="0" smtClean="0">
                <a:solidFill>
                  <a:srgbClr val="C00000"/>
                </a:solidFill>
                <a:latin typeface="Garamond" panose="02020404030301010803" pitchFamily="18" charset="0"/>
              </a:rPr>
              <a:t>Incorrect Forms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628650" y="2105525"/>
            <a:ext cx="7886700" cy="4071437"/>
          </a:xfrm>
        </p:spPr>
        <p:txBody>
          <a:bodyPr/>
          <a:lstStyle/>
          <a:p>
            <a:pPr>
              <a:lnSpc>
                <a:spcPct val="100000"/>
              </a:lnSpc>
            </a:pPr>
            <a:r>
              <a:rPr lang="en-US" dirty="0">
                <a:latin typeface="Garamond" panose="02020404030301010803" pitchFamily="18" charset="0"/>
              </a:rPr>
              <a:t>Not the most recent </a:t>
            </a:r>
            <a:r>
              <a:rPr lang="en-US" dirty="0" smtClean="0">
                <a:latin typeface="Garamond" panose="02020404030301010803" pitchFamily="18" charset="0"/>
              </a:rPr>
              <a:t>Tenant Income Certification (TIC) 1/28/2020</a:t>
            </a:r>
            <a:endParaRPr lang="en-US" dirty="0">
              <a:latin typeface="Garamond" panose="02020404030301010803" pitchFamily="18" charset="0"/>
            </a:endParaRPr>
          </a:p>
          <a:p>
            <a:pPr lvl="1">
              <a:lnSpc>
                <a:spcPct val="100000"/>
              </a:lnSpc>
              <a:buFont typeface="Wingdings" panose="05000000000000000000" pitchFamily="2" charset="2"/>
              <a:buChar char="Ø"/>
            </a:pPr>
            <a:r>
              <a:rPr lang="en-US" dirty="0">
                <a:latin typeface="Garamond" panose="02020404030301010803" pitchFamily="18" charset="0"/>
              </a:rPr>
              <a:t>Both the tenant income certification and </a:t>
            </a:r>
            <a:r>
              <a:rPr lang="en-US" dirty="0" smtClean="0">
                <a:latin typeface="Garamond" panose="02020404030301010803" pitchFamily="18" charset="0"/>
              </a:rPr>
              <a:t>selfcertification </a:t>
            </a:r>
            <a:r>
              <a:rPr lang="en-US" dirty="0">
                <a:latin typeface="Garamond" panose="02020404030301010803" pitchFamily="18" charset="0"/>
              </a:rPr>
              <a:t>forms revision dates are above. The most recent version can be found on </a:t>
            </a:r>
            <a:r>
              <a:rPr lang="en-US" dirty="0" smtClean="0">
                <a:latin typeface="Garamond" panose="02020404030301010803" pitchFamily="18" charset="0"/>
              </a:rPr>
              <a:t>MaineHousing.org</a:t>
            </a:r>
          </a:p>
          <a:p>
            <a:pPr lvl="1">
              <a:lnSpc>
                <a:spcPct val="100000"/>
              </a:lnSpc>
              <a:buFont typeface="Wingdings" panose="05000000000000000000" pitchFamily="2" charset="2"/>
              <a:buChar char="Ø"/>
            </a:pPr>
            <a:r>
              <a:rPr lang="en-US" dirty="0">
                <a:latin typeface="Garamond" panose="02020404030301010803" pitchFamily="18" charset="0"/>
              </a:rPr>
              <a:t>This would be considered a State finding, not a 8823 violation </a:t>
            </a:r>
          </a:p>
          <a:p>
            <a:pPr marL="457200" lvl="1" indent="0">
              <a:lnSpc>
                <a:spcPct val="100000"/>
              </a:lnSpc>
              <a:buNone/>
            </a:pPr>
            <a:endParaRPr lang="en-US" dirty="0"/>
          </a:p>
          <a:p>
            <a:endParaRPr lang="en-US" dirty="0"/>
          </a:p>
        </p:txBody>
      </p:sp>
    </p:spTree>
    <p:extLst>
      <p:ext uri="{BB962C8B-B14F-4D97-AF65-F5344CB8AC3E}">
        <p14:creationId xmlns:p14="http://schemas.microsoft.com/office/powerpoint/2010/main" val="1528664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0" dirty="0" smtClean="0">
                <a:latin typeface="Garamond" panose="02020404030301010803" pitchFamily="18" charset="0"/>
              </a:rPr>
              <a:t>Issue #8</a:t>
            </a:r>
            <a:br>
              <a:rPr lang="en-US" b="0" dirty="0" smtClean="0">
                <a:latin typeface="Garamond" panose="02020404030301010803" pitchFamily="18" charset="0"/>
              </a:rPr>
            </a:br>
            <a:r>
              <a:rPr lang="en-US" b="0" dirty="0">
                <a:latin typeface="Garamond" panose="02020404030301010803" pitchFamily="18" charset="0"/>
              </a:rPr>
              <a:t>	</a:t>
            </a:r>
            <a:r>
              <a:rPr lang="en-US" b="0" dirty="0">
                <a:solidFill>
                  <a:srgbClr val="C00000"/>
                </a:solidFill>
                <a:latin typeface="Garamond" panose="02020404030301010803" pitchFamily="18" charset="0"/>
              </a:rPr>
              <a:t> </a:t>
            </a:r>
            <a:r>
              <a:rPr lang="en-US" b="0" dirty="0" smtClean="0">
                <a:solidFill>
                  <a:srgbClr val="C00000"/>
                </a:solidFill>
                <a:latin typeface="Garamond" panose="02020404030301010803" pitchFamily="18" charset="0"/>
              </a:rPr>
              <a:t>    Targeted Set-Asides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lstStyle/>
          <a:p>
            <a:pPr>
              <a:lnSpc>
                <a:spcPct val="100000"/>
              </a:lnSpc>
            </a:pPr>
            <a:r>
              <a:rPr lang="en-US" sz="2400" dirty="0">
                <a:latin typeface="Garamond" panose="02020404030301010803" pitchFamily="18" charset="0"/>
              </a:rPr>
              <a:t>Set Asides</a:t>
            </a:r>
          </a:p>
          <a:p>
            <a:pPr lvl="1">
              <a:lnSpc>
                <a:spcPct val="100000"/>
              </a:lnSpc>
              <a:buFont typeface="Wingdings" panose="05000000000000000000" pitchFamily="2" charset="2"/>
              <a:buChar char="Ø"/>
            </a:pPr>
            <a:r>
              <a:rPr lang="en-US" dirty="0">
                <a:latin typeface="Garamond" panose="02020404030301010803" pitchFamily="18" charset="0"/>
              </a:rPr>
              <a:t>Each property has its own income/rent designations that can be found in the Extended Use </a:t>
            </a:r>
            <a:r>
              <a:rPr lang="en-US" dirty="0" smtClean="0">
                <a:latin typeface="Garamond" panose="02020404030301010803" pitchFamily="18" charset="0"/>
              </a:rPr>
              <a:t>Agreement </a:t>
            </a:r>
            <a:r>
              <a:rPr lang="en-US" dirty="0">
                <a:latin typeface="Garamond" panose="02020404030301010803" pitchFamily="18" charset="0"/>
              </a:rPr>
              <a:t>(EUA</a:t>
            </a:r>
            <a:r>
              <a:rPr lang="en-US" dirty="0" smtClean="0">
                <a:latin typeface="Garamond" panose="02020404030301010803" pitchFamily="18" charset="0"/>
              </a:rPr>
              <a:t>)</a:t>
            </a:r>
          </a:p>
          <a:p>
            <a:pPr lvl="1">
              <a:lnSpc>
                <a:spcPct val="100000"/>
              </a:lnSpc>
              <a:buFont typeface="Wingdings" panose="05000000000000000000" pitchFamily="2" charset="2"/>
              <a:buChar char="Ø"/>
            </a:pPr>
            <a:r>
              <a:rPr lang="en-US" dirty="0" smtClean="0">
                <a:latin typeface="Garamond" panose="02020404030301010803" pitchFamily="18" charset="0"/>
              </a:rPr>
              <a:t> </a:t>
            </a:r>
            <a:r>
              <a:rPr lang="en-US" sz="2400" dirty="0" smtClean="0">
                <a:latin typeface="Garamond" panose="02020404030301010803" pitchFamily="18" charset="0"/>
              </a:rPr>
              <a:t>Owner/Agents should occasionally review the current tenant designations to ensure compliance with the EUA </a:t>
            </a:r>
          </a:p>
          <a:p>
            <a:pPr marL="914400" lvl="2" indent="0">
              <a:lnSpc>
                <a:spcPct val="100000"/>
              </a:lnSpc>
              <a:buNone/>
            </a:pPr>
            <a:r>
              <a:rPr lang="en-US" sz="2400" dirty="0" smtClean="0">
                <a:latin typeface="Garamond" panose="02020404030301010803" pitchFamily="18" charset="0"/>
              </a:rPr>
              <a:t>   </a:t>
            </a:r>
            <a:r>
              <a:rPr lang="en-US" sz="2400" dirty="0">
                <a:latin typeface="Garamond" panose="02020404030301010803" pitchFamily="18" charset="0"/>
              </a:rPr>
              <a:t>Example: Property must have 10 units at 50</a:t>
            </a:r>
            <a:r>
              <a:rPr lang="en-US" sz="2400" dirty="0" smtClean="0">
                <a:latin typeface="Garamond" panose="02020404030301010803" pitchFamily="18" charset="0"/>
              </a:rPr>
              <a:t>% Area</a:t>
            </a:r>
          </a:p>
          <a:p>
            <a:pPr marL="914400" lvl="2" indent="0">
              <a:lnSpc>
                <a:spcPct val="100000"/>
              </a:lnSpc>
              <a:buNone/>
            </a:pPr>
            <a:r>
              <a:rPr lang="en-US" sz="2400" dirty="0" smtClean="0">
                <a:latin typeface="Garamond" panose="02020404030301010803" pitchFamily="18" charset="0"/>
              </a:rPr>
              <a:t>   Median Income (AMI) and 10 units at 60% AMI</a:t>
            </a:r>
          </a:p>
          <a:p>
            <a:pPr lvl="1">
              <a:lnSpc>
                <a:spcPct val="100000"/>
              </a:lnSpc>
              <a:buFont typeface="Wingdings" panose="05000000000000000000" pitchFamily="2" charset="2"/>
              <a:buChar char="Ø"/>
            </a:pPr>
            <a:r>
              <a:rPr lang="en-US" dirty="0">
                <a:latin typeface="Garamond" panose="02020404030301010803" pitchFamily="18" charset="0"/>
              </a:rPr>
              <a:t>This would be considered a State finding, not a 8823 violation </a:t>
            </a:r>
          </a:p>
          <a:p>
            <a:pPr marL="0" indent="0">
              <a:buNone/>
            </a:pPr>
            <a:endParaRPr lang="en-US" dirty="0"/>
          </a:p>
        </p:txBody>
      </p:sp>
    </p:spTree>
    <p:extLst>
      <p:ext uri="{BB962C8B-B14F-4D97-AF65-F5344CB8AC3E}">
        <p14:creationId xmlns:p14="http://schemas.microsoft.com/office/powerpoint/2010/main" val="1014122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t>			</a:t>
            </a:r>
            <a:r>
              <a:rPr lang="en-US" b="0" dirty="0" smtClean="0">
                <a:latin typeface="Garamond" panose="02020404030301010803" pitchFamily="18" charset="0"/>
              </a:rPr>
              <a:t>Issue #7</a:t>
            </a:r>
            <a:br>
              <a:rPr lang="en-US" b="0" dirty="0" smtClean="0">
                <a:latin typeface="Garamond" panose="02020404030301010803" pitchFamily="18" charset="0"/>
              </a:rPr>
            </a:br>
            <a:r>
              <a:rPr lang="en-US" b="0" dirty="0">
                <a:latin typeface="Garamond" panose="02020404030301010803" pitchFamily="18" charset="0"/>
              </a:rPr>
              <a:t>	</a:t>
            </a:r>
            <a:r>
              <a:rPr lang="en-US" b="0" dirty="0" smtClean="0">
                <a:solidFill>
                  <a:srgbClr val="C00000"/>
                </a:solidFill>
                <a:latin typeface="Garamond" panose="02020404030301010803" pitchFamily="18" charset="0"/>
              </a:rPr>
              <a:t>Incorrect Rent &amp; Income Charts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fontScale="92500" lnSpcReduction="10000"/>
          </a:bodyPr>
          <a:lstStyle/>
          <a:p>
            <a:r>
              <a:rPr lang="en-US" dirty="0">
                <a:latin typeface="Garamond" panose="02020404030301010803" pitchFamily="18" charset="0"/>
              </a:rPr>
              <a:t>Using incorrect income/rent charts</a:t>
            </a:r>
          </a:p>
          <a:p>
            <a:pPr lvl="1">
              <a:buFont typeface="Wingdings" panose="05000000000000000000" pitchFamily="2" charset="2"/>
              <a:buChar char="Ø"/>
            </a:pPr>
            <a:r>
              <a:rPr lang="en-US" dirty="0">
                <a:latin typeface="Garamond" panose="02020404030301010803" pitchFamily="18" charset="0"/>
              </a:rPr>
              <a:t>If the property was placed in service prior to January 1,  2009 use the HERA charts if applicable to your </a:t>
            </a:r>
            <a:r>
              <a:rPr lang="en-US" dirty="0" smtClean="0">
                <a:latin typeface="Garamond" panose="02020404030301010803" pitchFamily="18" charset="0"/>
              </a:rPr>
              <a:t>area </a:t>
            </a:r>
            <a:endParaRPr lang="en-US" dirty="0">
              <a:latin typeface="Garamond" panose="02020404030301010803" pitchFamily="18" charset="0"/>
            </a:endParaRPr>
          </a:p>
          <a:p>
            <a:pPr lvl="1">
              <a:buFont typeface="Wingdings" panose="05000000000000000000" pitchFamily="2" charset="2"/>
              <a:buChar char="Ø"/>
            </a:pPr>
            <a:r>
              <a:rPr lang="en-US" dirty="0">
                <a:latin typeface="Garamond" panose="02020404030301010803" pitchFamily="18" charset="0"/>
              </a:rPr>
              <a:t>If placed in service after January 1, 2009 use the straight AMI </a:t>
            </a:r>
            <a:r>
              <a:rPr lang="en-US" dirty="0" smtClean="0">
                <a:latin typeface="Garamond" panose="02020404030301010803" pitchFamily="18" charset="0"/>
              </a:rPr>
              <a:t>charts</a:t>
            </a:r>
            <a:endParaRPr lang="en-US" dirty="0">
              <a:latin typeface="Garamond" panose="02020404030301010803" pitchFamily="18" charset="0"/>
            </a:endParaRPr>
          </a:p>
          <a:p>
            <a:r>
              <a:rPr lang="en-US" dirty="0">
                <a:latin typeface="Garamond" panose="02020404030301010803" pitchFamily="18" charset="0"/>
              </a:rPr>
              <a:t>Maximum income and rent on the TIC</a:t>
            </a:r>
          </a:p>
          <a:p>
            <a:pPr lvl="1">
              <a:buFont typeface="Wingdings" panose="05000000000000000000" pitchFamily="2" charset="2"/>
              <a:buChar char="Ø"/>
            </a:pPr>
            <a:r>
              <a:rPr lang="en-US" dirty="0">
                <a:latin typeface="Garamond" panose="02020404030301010803" pitchFamily="18" charset="0"/>
              </a:rPr>
              <a:t>MaineHousing has noted that incorrect amounts have been recorded in all the following areas:</a:t>
            </a:r>
          </a:p>
          <a:p>
            <a:pPr lvl="2">
              <a:buFont typeface="Wingdings" panose="05000000000000000000" pitchFamily="2" charset="2"/>
              <a:buChar char="v"/>
            </a:pPr>
            <a:r>
              <a:rPr lang="en-US" dirty="0">
                <a:latin typeface="Garamond" panose="02020404030301010803" pitchFamily="18" charset="0"/>
              </a:rPr>
              <a:t>Move-in income</a:t>
            </a:r>
          </a:p>
          <a:p>
            <a:pPr lvl="2">
              <a:buFont typeface="Wingdings" panose="05000000000000000000" pitchFamily="2" charset="2"/>
              <a:buChar char="v"/>
            </a:pPr>
            <a:r>
              <a:rPr lang="en-US" dirty="0">
                <a:latin typeface="Garamond" panose="02020404030301010803" pitchFamily="18" charset="0"/>
              </a:rPr>
              <a:t>140% at Annual Recertification</a:t>
            </a:r>
          </a:p>
          <a:p>
            <a:pPr lvl="2">
              <a:buFont typeface="Wingdings" panose="05000000000000000000" pitchFamily="2" charset="2"/>
              <a:buChar char="v"/>
            </a:pPr>
            <a:r>
              <a:rPr lang="en-US" dirty="0">
                <a:latin typeface="Garamond" panose="02020404030301010803" pitchFamily="18" charset="0"/>
              </a:rPr>
              <a:t>80% if FedHome funds </a:t>
            </a:r>
            <a:r>
              <a:rPr lang="en-US" dirty="0" smtClean="0">
                <a:latin typeface="Garamond" panose="02020404030301010803" pitchFamily="18" charset="0"/>
              </a:rPr>
              <a:t>apply</a:t>
            </a:r>
          </a:p>
          <a:p>
            <a:pPr lvl="1">
              <a:buFont typeface="Wingdings" panose="05000000000000000000" pitchFamily="2" charset="2"/>
              <a:buChar char="Ø"/>
            </a:pPr>
            <a:r>
              <a:rPr lang="en-US" dirty="0">
                <a:latin typeface="Garamond" panose="02020404030301010803" pitchFamily="18" charset="0"/>
              </a:rPr>
              <a:t>This would be considered a State </a:t>
            </a:r>
            <a:r>
              <a:rPr lang="en-US" dirty="0" smtClean="0">
                <a:latin typeface="Garamond" panose="02020404030301010803" pitchFamily="18" charset="0"/>
              </a:rPr>
              <a:t>finding and </a:t>
            </a:r>
            <a:r>
              <a:rPr lang="en-US" dirty="0">
                <a:latin typeface="Garamond" panose="02020404030301010803" pitchFamily="18" charset="0"/>
              </a:rPr>
              <a:t>c</a:t>
            </a:r>
            <a:r>
              <a:rPr lang="en-US" dirty="0" smtClean="0">
                <a:latin typeface="Garamond" panose="02020404030301010803" pitchFamily="18" charset="0"/>
              </a:rPr>
              <a:t>ould </a:t>
            </a:r>
            <a:r>
              <a:rPr lang="en-US" dirty="0" smtClean="0">
                <a:latin typeface="Garamond" panose="02020404030301010803" pitchFamily="18" charset="0"/>
              </a:rPr>
              <a:t>rise to the level of a 8823 violation</a:t>
            </a:r>
            <a:endParaRPr lang="en-US" dirty="0">
              <a:latin typeface="Garamond" panose="02020404030301010803" pitchFamily="18" charset="0"/>
            </a:endParaRPr>
          </a:p>
          <a:p>
            <a:endParaRPr lang="en-US" dirty="0"/>
          </a:p>
        </p:txBody>
      </p:sp>
    </p:spTree>
    <p:extLst>
      <p:ext uri="{BB962C8B-B14F-4D97-AF65-F5344CB8AC3E}">
        <p14:creationId xmlns:p14="http://schemas.microsoft.com/office/powerpoint/2010/main" val="3262860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		</a:t>
            </a:r>
            <a:r>
              <a:rPr lang="en-US" b="0" dirty="0" smtClean="0">
                <a:latin typeface="Garamond" panose="02020404030301010803" pitchFamily="18" charset="0"/>
              </a:rPr>
              <a:t>      Issue #6</a:t>
            </a:r>
            <a:br>
              <a:rPr lang="en-US" b="0" dirty="0" smtClean="0">
                <a:latin typeface="Garamond" panose="02020404030301010803" pitchFamily="18" charset="0"/>
              </a:rPr>
            </a:br>
            <a:r>
              <a:rPr lang="en-US" b="0" dirty="0">
                <a:latin typeface="Garamond" panose="02020404030301010803" pitchFamily="18" charset="0"/>
              </a:rPr>
              <a:t>	 </a:t>
            </a:r>
            <a:r>
              <a:rPr lang="en-US" b="0" dirty="0" smtClean="0">
                <a:latin typeface="Garamond" panose="02020404030301010803" pitchFamily="18" charset="0"/>
              </a:rPr>
              <a:t>  </a:t>
            </a:r>
            <a:r>
              <a:rPr lang="en-US" b="0" dirty="0" smtClean="0">
                <a:solidFill>
                  <a:srgbClr val="C00000"/>
                </a:solidFill>
                <a:latin typeface="Garamond" panose="02020404030301010803" pitchFamily="18" charset="0"/>
              </a:rPr>
              <a:t>Next Available Unit Rule	</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lstStyle/>
          <a:p>
            <a:pPr>
              <a:lnSpc>
                <a:spcPct val="100000"/>
              </a:lnSpc>
            </a:pPr>
            <a:r>
              <a:rPr lang="en-US" sz="2400" dirty="0">
                <a:latin typeface="Garamond" panose="02020404030301010803" pitchFamily="18" charset="0"/>
              </a:rPr>
              <a:t>Over income triggers:</a:t>
            </a:r>
          </a:p>
          <a:p>
            <a:pPr lvl="1">
              <a:lnSpc>
                <a:spcPct val="100000"/>
              </a:lnSpc>
              <a:buFont typeface="Wingdings" panose="05000000000000000000" pitchFamily="2" charset="2"/>
              <a:buChar char="Ø"/>
            </a:pPr>
            <a:r>
              <a:rPr lang="en-US" dirty="0">
                <a:latin typeface="Garamond" panose="02020404030301010803" pitchFamily="18" charset="0"/>
              </a:rPr>
              <a:t>140% LIHTC</a:t>
            </a:r>
          </a:p>
          <a:p>
            <a:pPr lvl="1">
              <a:lnSpc>
                <a:spcPct val="100000"/>
              </a:lnSpc>
              <a:buFont typeface="Wingdings" panose="05000000000000000000" pitchFamily="2" charset="2"/>
              <a:buChar char="Ø"/>
            </a:pPr>
            <a:r>
              <a:rPr lang="en-US" dirty="0">
                <a:latin typeface="Garamond" panose="02020404030301010803" pitchFamily="18" charset="0"/>
              </a:rPr>
              <a:t>80% FedHome</a:t>
            </a:r>
          </a:p>
          <a:p>
            <a:pPr lvl="1">
              <a:lnSpc>
                <a:spcPct val="100000"/>
              </a:lnSpc>
              <a:buFont typeface="Wingdings" panose="05000000000000000000" pitchFamily="2" charset="2"/>
              <a:buChar char="Ø"/>
            </a:pPr>
            <a:r>
              <a:rPr lang="en-US" dirty="0" smtClean="0">
                <a:latin typeface="Garamond" panose="02020404030301010803" pitchFamily="18" charset="0"/>
              </a:rPr>
              <a:t>30% Housing Trust Fund (HTF)</a:t>
            </a:r>
          </a:p>
          <a:p>
            <a:pPr lvl="1">
              <a:lnSpc>
                <a:spcPct val="100000"/>
              </a:lnSpc>
              <a:buFont typeface="Wingdings" panose="05000000000000000000" pitchFamily="2" charset="2"/>
              <a:buChar char="Ø"/>
            </a:pPr>
            <a:r>
              <a:rPr lang="en-US" dirty="0" smtClean="0">
                <a:latin typeface="Garamond" panose="02020404030301010803" pitchFamily="18" charset="0"/>
              </a:rPr>
              <a:t>When </a:t>
            </a:r>
            <a:r>
              <a:rPr lang="en-US" dirty="0">
                <a:latin typeface="Garamond" panose="02020404030301010803" pitchFamily="18" charset="0"/>
              </a:rPr>
              <a:t>this </a:t>
            </a:r>
            <a:r>
              <a:rPr lang="en-US" dirty="0" smtClean="0">
                <a:latin typeface="Garamond" panose="02020404030301010803" pitchFamily="18" charset="0"/>
              </a:rPr>
              <a:t>occurs the tenant file needs </a:t>
            </a:r>
            <a:r>
              <a:rPr lang="en-US" dirty="0">
                <a:latin typeface="Garamond" panose="02020404030301010803" pitchFamily="18" charset="0"/>
              </a:rPr>
              <a:t>to be documented for the next available unit rule acknowledging household over income and management monitoring for program </a:t>
            </a:r>
            <a:r>
              <a:rPr lang="en-US" dirty="0" smtClean="0">
                <a:latin typeface="Garamond" panose="02020404030301010803" pitchFamily="18" charset="0"/>
              </a:rPr>
              <a:t>compliance</a:t>
            </a:r>
          </a:p>
          <a:p>
            <a:pPr lvl="1">
              <a:buFont typeface="Wingdings" panose="05000000000000000000" pitchFamily="2" charset="2"/>
              <a:buChar char="Ø"/>
            </a:pPr>
            <a:r>
              <a:rPr lang="en-US" dirty="0">
                <a:latin typeface="Garamond" panose="02020404030301010803" pitchFamily="18" charset="0"/>
              </a:rPr>
              <a:t>This would be considered a State finding and could rise to the level of a 8823 violation</a:t>
            </a:r>
          </a:p>
          <a:p>
            <a:endParaRPr lang="en-US" dirty="0"/>
          </a:p>
        </p:txBody>
      </p:sp>
    </p:spTree>
    <p:extLst>
      <p:ext uri="{BB962C8B-B14F-4D97-AF65-F5344CB8AC3E}">
        <p14:creationId xmlns:p14="http://schemas.microsoft.com/office/powerpoint/2010/main" val="779937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			</a:t>
            </a:r>
            <a:r>
              <a:rPr lang="en-US" b="0" dirty="0" smtClean="0">
                <a:latin typeface="Garamond" panose="02020404030301010803" pitchFamily="18" charset="0"/>
              </a:rPr>
              <a:t>Issue #5</a:t>
            </a:r>
            <a:br>
              <a:rPr lang="en-US" b="0" dirty="0" smtClean="0">
                <a:latin typeface="Garamond" panose="02020404030301010803" pitchFamily="18" charset="0"/>
              </a:rPr>
            </a:br>
            <a:r>
              <a:rPr lang="en-US" b="0" dirty="0">
                <a:latin typeface="Garamond" panose="02020404030301010803" pitchFamily="18" charset="0"/>
              </a:rPr>
              <a:t>	</a:t>
            </a:r>
            <a:r>
              <a:rPr lang="en-US" b="0" dirty="0" smtClean="0">
                <a:latin typeface="Garamond" panose="02020404030301010803" pitchFamily="18" charset="0"/>
              </a:rPr>
              <a:t>	   </a:t>
            </a:r>
            <a:r>
              <a:rPr lang="en-US" b="0" dirty="0" smtClean="0">
                <a:solidFill>
                  <a:srgbClr val="C00000"/>
                </a:solidFill>
                <a:latin typeface="Garamond" panose="02020404030301010803" pitchFamily="18" charset="0"/>
              </a:rPr>
              <a:t>Wet Signatures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fontScale="92500" lnSpcReduction="20000"/>
          </a:bodyPr>
          <a:lstStyle/>
          <a:p>
            <a:pPr>
              <a:lnSpc>
                <a:spcPct val="100000"/>
              </a:lnSpc>
            </a:pPr>
            <a:r>
              <a:rPr lang="en-US" sz="2400" dirty="0">
                <a:latin typeface="Garamond" panose="02020404030301010803" pitchFamily="18" charset="0"/>
              </a:rPr>
              <a:t>Wet Signatures (MSHA </a:t>
            </a:r>
            <a:r>
              <a:rPr lang="en-US" sz="2400" dirty="0" smtClean="0">
                <a:latin typeface="Garamond" panose="02020404030301010803" pitchFamily="18" charset="0"/>
              </a:rPr>
              <a:t>notice 2020-05 &amp; 2022-08)</a:t>
            </a:r>
            <a:endParaRPr lang="en-US" sz="2400" dirty="0">
              <a:latin typeface="Garamond" panose="02020404030301010803" pitchFamily="18" charset="0"/>
            </a:endParaRPr>
          </a:p>
          <a:p>
            <a:pPr lvl="1">
              <a:buFont typeface="Wingdings" panose="05000000000000000000" pitchFamily="2" charset="2"/>
              <a:buChar char="Ø"/>
            </a:pPr>
            <a:r>
              <a:rPr lang="en-US" dirty="0">
                <a:latin typeface="Garamond" panose="02020404030301010803" pitchFamily="18" charset="0"/>
              </a:rPr>
              <a:t>Applications, move-ins or re-certifications for tenants, MaineHousing will allow electronic signatures as long as they obtain original “wet” signatures on the following documents at a later date:</a:t>
            </a:r>
          </a:p>
          <a:p>
            <a:pPr lvl="1">
              <a:buFont typeface="Wingdings" panose="05000000000000000000" pitchFamily="2" charset="2"/>
              <a:buChar char="v"/>
            </a:pPr>
            <a:r>
              <a:rPr lang="en-US" dirty="0">
                <a:latin typeface="Garamond" panose="02020404030301010803" pitchFamily="18" charset="0"/>
              </a:rPr>
              <a:t>Application</a:t>
            </a:r>
          </a:p>
          <a:p>
            <a:pPr lvl="1">
              <a:buFont typeface="Wingdings" panose="05000000000000000000" pitchFamily="2" charset="2"/>
              <a:buChar char="v"/>
            </a:pPr>
            <a:r>
              <a:rPr lang="en-US" dirty="0">
                <a:latin typeface="Garamond" panose="02020404030301010803" pitchFamily="18" charset="0"/>
              </a:rPr>
              <a:t>Tenant Income Certification Form (TIC)</a:t>
            </a:r>
          </a:p>
          <a:p>
            <a:pPr lvl="1">
              <a:buFont typeface="Wingdings" panose="05000000000000000000" pitchFamily="2" charset="2"/>
              <a:buChar char="v"/>
            </a:pPr>
            <a:r>
              <a:rPr lang="en-US" dirty="0">
                <a:latin typeface="Garamond" panose="02020404030301010803" pitchFamily="18" charset="0"/>
              </a:rPr>
              <a:t>Release of Information Form</a:t>
            </a:r>
          </a:p>
          <a:p>
            <a:pPr lvl="1">
              <a:buFont typeface="Wingdings" panose="05000000000000000000" pitchFamily="2" charset="2"/>
              <a:buChar char="v"/>
            </a:pPr>
            <a:r>
              <a:rPr lang="en-US" dirty="0">
                <a:latin typeface="Garamond" panose="02020404030301010803" pitchFamily="18" charset="0"/>
              </a:rPr>
              <a:t>Lease and all Lease </a:t>
            </a:r>
            <a:r>
              <a:rPr lang="en-US" dirty="0" smtClean="0">
                <a:latin typeface="Garamond" panose="02020404030301010803" pitchFamily="18" charset="0"/>
              </a:rPr>
              <a:t>Addenda </a:t>
            </a:r>
            <a:r>
              <a:rPr lang="en-US" dirty="0">
                <a:latin typeface="Garamond" panose="02020404030301010803" pitchFamily="18" charset="0"/>
              </a:rPr>
              <a:t>(including lease amendments)</a:t>
            </a:r>
          </a:p>
          <a:p>
            <a:pPr lvl="1">
              <a:buFont typeface="Wingdings" panose="05000000000000000000" pitchFamily="2" charset="2"/>
              <a:buChar char="v"/>
            </a:pPr>
            <a:r>
              <a:rPr lang="en-US" dirty="0">
                <a:latin typeface="Garamond" panose="02020404030301010803" pitchFamily="18" charset="0"/>
              </a:rPr>
              <a:t>Affidavits of unemployment</a:t>
            </a:r>
          </a:p>
          <a:p>
            <a:pPr lvl="1">
              <a:buFont typeface="Wingdings" panose="05000000000000000000" pitchFamily="2" charset="2"/>
              <a:buChar char="v"/>
            </a:pPr>
            <a:r>
              <a:rPr lang="en-US" dirty="0">
                <a:latin typeface="Garamond" panose="02020404030301010803" pitchFamily="18" charset="0"/>
              </a:rPr>
              <a:t>Zero Income </a:t>
            </a:r>
            <a:r>
              <a:rPr lang="en-US" dirty="0" smtClean="0">
                <a:latin typeface="Garamond" panose="02020404030301010803" pitchFamily="18" charset="0"/>
              </a:rPr>
              <a:t>Forms</a:t>
            </a:r>
          </a:p>
          <a:p>
            <a:pPr lvl="1">
              <a:buFont typeface="Wingdings" panose="05000000000000000000" pitchFamily="2" charset="2"/>
              <a:buChar char="Ø"/>
            </a:pPr>
            <a:endParaRPr lang="en-US" sz="2000" dirty="0" smtClean="0">
              <a:latin typeface="Garamond" panose="02020404030301010803" pitchFamily="18" charset="0"/>
            </a:endParaRPr>
          </a:p>
          <a:p>
            <a:pPr lvl="1">
              <a:buFont typeface="Wingdings" panose="05000000000000000000" pitchFamily="2" charset="2"/>
              <a:buChar char="Ø"/>
            </a:pPr>
            <a:r>
              <a:rPr lang="en-US" dirty="0">
                <a:latin typeface="Garamond" panose="02020404030301010803" pitchFamily="18" charset="0"/>
              </a:rPr>
              <a:t>This would be considered a State finding and n</a:t>
            </a:r>
            <a:r>
              <a:rPr lang="en-US" dirty="0" smtClean="0">
                <a:latin typeface="Garamond" panose="02020404030301010803" pitchFamily="18" charset="0"/>
              </a:rPr>
              <a:t>ot </a:t>
            </a:r>
            <a:r>
              <a:rPr lang="en-US" dirty="0" smtClean="0">
                <a:latin typeface="Garamond" panose="02020404030301010803" pitchFamily="18" charset="0"/>
              </a:rPr>
              <a:t>a 8823 violation</a:t>
            </a:r>
          </a:p>
          <a:p>
            <a:pPr>
              <a:buFont typeface="Wingdings" panose="05000000000000000000" pitchFamily="2" charset="2"/>
              <a:buChar char="Ø"/>
            </a:pPr>
            <a:endParaRPr lang="en-US" sz="2500" dirty="0">
              <a:latin typeface="Garamond" panose="02020404030301010803" pitchFamily="18" charset="0"/>
            </a:endParaRPr>
          </a:p>
          <a:p>
            <a:endParaRPr lang="en-US" dirty="0"/>
          </a:p>
        </p:txBody>
      </p:sp>
    </p:spTree>
    <p:extLst>
      <p:ext uri="{BB962C8B-B14F-4D97-AF65-F5344CB8AC3E}">
        <p14:creationId xmlns:p14="http://schemas.microsoft.com/office/powerpoint/2010/main" val="948374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latin typeface="Garamond" panose="02020404030301010803" pitchFamily="18" charset="0"/>
              </a:rPr>
              <a:t>Issue #4</a:t>
            </a:r>
            <a:br>
              <a:rPr lang="en-US" b="0" dirty="0" smtClean="0">
                <a:latin typeface="Garamond" panose="02020404030301010803" pitchFamily="18" charset="0"/>
              </a:rPr>
            </a:br>
            <a:r>
              <a:rPr lang="en-US" b="0" dirty="0" smtClean="0">
                <a:solidFill>
                  <a:srgbClr val="C00000"/>
                </a:solidFill>
                <a:latin typeface="Garamond" panose="02020404030301010803" pitchFamily="18" charset="0"/>
              </a:rPr>
              <a:t>Tenant Charges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a:bodyPr>
          <a:lstStyle/>
          <a:p>
            <a:pPr>
              <a:lnSpc>
                <a:spcPct val="100000"/>
              </a:lnSpc>
            </a:pPr>
            <a:r>
              <a:rPr lang="en-US" sz="2400" dirty="0" smtClean="0">
                <a:latin typeface="Garamond" panose="02020404030301010803" pitchFamily="18" charset="0"/>
              </a:rPr>
              <a:t>Fees (8823 Guide Chapter 11 category 11g, page 11-1)</a:t>
            </a:r>
          </a:p>
          <a:p>
            <a:pPr lvl="1">
              <a:lnSpc>
                <a:spcPct val="100000"/>
              </a:lnSpc>
              <a:buFont typeface="Wingdings" panose="05000000000000000000" pitchFamily="2" charset="2"/>
              <a:buChar char="Ø"/>
            </a:pPr>
            <a:r>
              <a:rPr lang="en-US" dirty="0" smtClean="0">
                <a:latin typeface="Garamond" panose="02020404030301010803" pitchFamily="18" charset="0"/>
              </a:rPr>
              <a:t>Application processing fees</a:t>
            </a:r>
          </a:p>
          <a:p>
            <a:pPr lvl="2">
              <a:lnSpc>
                <a:spcPct val="100000"/>
              </a:lnSpc>
              <a:buFont typeface="Wingdings" panose="05000000000000000000" pitchFamily="2" charset="2"/>
              <a:buChar char="v"/>
            </a:pPr>
            <a:r>
              <a:rPr lang="en-US" sz="2400" dirty="0" smtClean="0">
                <a:latin typeface="Garamond" panose="02020404030301010803" pitchFamily="18" charset="0"/>
              </a:rPr>
              <a:t>Fees may be charged for actual cost. State agency will request backup documentation</a:t>
            </a:r>
            <a:endParaRPr lang="en-US" sz="2400" dirty="0">
              <a:latin typeface="Garamond" panose="02020404030301010803" pitchFamily="18" charset="0"/>
            </a:endParaRPr>
          </a:p>
          <a:p>
            <a:pPr lvl="1">
              <a:lnSpc>
                <a:spcPct val="100000"/>
              </a:lnSpc>
              <a:buFont typeface="Wingdings" panose="05000000000000000000" pitchFamily="2" charset="2"/>
              <a:buChar char="Ø"/>
            </a:pPr>
            <a:r>
              <a:rPr lang="en-US" dirty="0" smtClean="0">
                <a:latin typeface="Garamond" panose="02020404030301010803" pitchFamily="18" charset="0"/>
              </a:rPr>
              <a:t>Charges for amenities included in basis</a:t>
            </a:r>
          </a:p>
          <a:p>
            <a:pPr lvl="2">
              <a:lnSpc>
                <a:spcPct val="100000"/>
              </a:lnSpc>
              <a:buFont typeface="Wingdings" panose="05000000000000000000" pitchFamily="2" charset="2"/>
              <a:buChar char="v"/>
            </a:pPr>
            <a:r>
              <a:rPr lang="en-US" sz="2400" dirty="0" smtClean="0">
                <a:latin typeface="Garamond" panose="02020404030301010803" pitchFamily="18" charset="0"/>
              </a:rPr>
              <a:t>Examples are washer/dryer hookup fees</a:t>
            </a:r>
          </a:p>
          <a:p>
            <a:pPr lvl="2">
              <a:lnSpc>
                <a:spcPct val="100000"/>
              </a:lnSpc>
              <a:buFont typeface="Wingdings" panose="05000000000000000000" pitchFamily="2" charset="2"/>
              <a:buChar char="v"/>
            </a:pPr>
            <a:r>
              <a:rPr lang="en-US" sz="2400" dirty="0" smtClean="0">
                <a:latin typeface="Garamond" panose="02020404030301010803" pitchFamily="18" charset="0"/>
              </a:rPr>
              <a:t>Built in/on site storage sheds</a:t>
            </a:r>
          </a:p>
          <a:p>
            <a:pPr lvl="1">
              <a:lnSpc>
                <a:spcPct val="100000"/>
              </a:lnSpc>
              <a:buFont typeface="Wingdings" panose="05000000000000000000" pitchFamily="2" charset="2"/>
              <a:buChar char="Ø"/>
            </a:pPr>
            <a:r>
              <a:rPr lang="en-US" dirty="0" smtClean="0">
                <a:latin typeface="Garamond" panose="02020404030301010803" pitchFamily="18" charset="0"/>
              </a:rPr>
              <a:t>The above examples would always be included within the gross rent</a:t>
            </a:r>
          </a:p>
          <a:p>
            <a:pPr lvl="1">
              <a:lnSpc>
                <a:spcPct val="100000"/>
              </a:lnSpc>
              <a:buFont typeface="Wingdings" panose="05000000000000000000" pitchFamily="2" charset="2"/>
              <a:buChar char="Ø"/>
            </a:pPr>
            <a:r>
              <a:rPr lang="en-US" dirty="0" smtClean="0">
                <a:latin typeface="Garamond" panose="02020404030301010803" pitchFamily="18" charset="0"/>
              </a:rPr>
              <a:t>8823 violation</a:t>
            </a:r>
          </a:p>
          <a:p>
            <a:pPr lvl="1">
              <a:lnSpc>
                <a:spcPct val="100000"/>
              </a:lnSpc>
              <a:buFont typeface="Wingdings" panose="05000000000000000000" pitchFamily="2" charset="2"/>
              <a:buChar char="Ø"/>
            </a:pPr>
            <a:endParaRPr lang="en-US" dirty="0">
              <a:latin typeface="Garamond" panose="02020404030301010803" pitchFamily="18" charset="0"/>
            </a:endParaRPr>
          </a:p>
        </p:txBody>
      </p:sp>
    </p:spTree>
    <p:extLst>
      <p:ext uri="{BB962C8B-B14F-4D97-AF65-F5344CB8AC3E}">
        <p14:creationId xmlns:p14="http://schemas.microsoft.com/office/powerpoint/2010/main" val="1367992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latin typeface="Garamond" panose="02020404030301010803" pitchFamily="18" charset="0"/>
              </a:rPr>
              <a:t>Issue #3	</a:t>
            </a:r>
            <a:br>
              <a:rPr lang="en-US" b="0" dirty="0" smtClean="0">
                <a:latin typeface="Garamond" panose="02020404030301010803" pitchFamily="18" charset="0"/>
              </a:rPr>
            </a:br>
            <a:r>
              <a:rPr lang="en-US" b="0" dirty="0" smtClean="0">
                <a:solidFill>
                  <a:srgbClr val="C00000"/>
                </a:solidFill>
                <a:latin typeface="Garamond" panose="02020404030301010803" pitchFamily="18" charset="0"/>
              </a:rPr>
              <a:t>Missing Applications</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lnSpcReduction="10000"/>
          </a:bodyPr>
          <a:lstStyle/>
          <a:p>
            <a:pPr>
              <a:lnSpc>
                <a:spcPct val="100000"/>
              </a:lnSpc>
            </a:pPr>
            <a:r>
              <a:rPr lang="en-US" sz="2400" dirty="0" smtClean="0">
                <a:latin typeface="Garamond" panose="02020404030301010803" pitchFamily="18" charset="0"/>
              </a:rPr>
              <a:t>Missing applications (8823 Guide Chapter 4 category 11a, page 4-30)</a:t>
            </a:r>
          </a:p>
          <a:p>
            <a:pPr lvl="1">
              <a:lnSpc>
                <a:spcPct val="100000"/>
              </a:lnSpc>
              <a:buFont typeface="Wingdings" panose="05000000000000000000" pitchFamily="2" charset="2"/>
              <a:buChar char="Ø"/>
            </a:pPr>
            <a:r>
              <a:rPr lang="en-US" dirty="0" smtClean="0">
                <a:latin typeface="Garamond" panose="02020404030301010803" pitchFamily="18" charset="0"/>
              </a:rPr>
              <a:t>Files must contain the following:</a:t>
            </a:r>
          </a:p>
          <a:p>
            <a:pPr lvl="2">
              <a:lnSpc>
                <a:spcPct val="100000"/>
              </a:lnSpc>
              <a:buFont typeface="Wingdings" panose="05000000000000000000" pitchFamily="2" charset="2"/>
              <a:buChar char="v"/>
            </a:pPr>
            <a:r>
              <a:rPr lang="en-US" sz="2400" dirty="0" smtClean="0">
                <a:latin typeface="Garamond" panose="02020404030301010803" pitchFamily="18" charset="0"/>
              </a:rPr>
              <a:t>Application/Income and Asset Questionnaire</a:t>
            </a:r>
          </a:p>
          <a:p>
            <a:pPr lvl="2">
              <a:lnSpc>
                <a:spcPct val="100000"/>
              </a:lnSpc>
              <a:buFont typeface="Wingdings" panose="05000000000000000000" pitchFamily="2" charset="2"/>
              <a:buChar char="v"/>
            </a:pPr>
            <a:r>
              <a:rPr lang="en-US" sz="2400" dirty="0" smtClean="0">
                <a:latin typeface="Garamond" panose="02020404030301010803" pitchFamily="18" charset="0"/>
              </a:rPr>
              <a:t>Verification of income and assets</a:t>
            </a:r>
          </a:p>
          <a:p>
            <a:pPr lvl="2">
              <a:lnSpc>
                <a:spcPct val="100000"/>
              </a:lnSpc>
              <a:buFont typeface="Wingdings" panose="05000000000000000000" pitchFamily="2" charset="2"/>
              <a:buChar char="v"/>
            </a:pPr>
            <a:r>
              <a:rPr lang="en-US" sz="2400" dirty="0" smtClean="0">
                <a:latin typeface="Garamond" panose="02020404030301010803" pitchFamily="18" charset="0"/>
              </a:rPr>
              <a:t>Student status</a:t>
            </a:r>
          </a:p>
          <a:p>
            <a:pPr lvl="2">
              <a:lnSpc>
                <a:spcPct val="100000"/>
              </a:lnSpc>
              <a:buFont typeface="Wingdings" panose="05000000000000000000" pitchFamily="2" charset="2"/>
              <a:buChar char="v"/>
            </a:pPr>
            <a:r>
              <a:rPr lang="en-US" sz="2400" dirty="0" smtClean="0">
                <a:latin typeface="Garamond" panose="02020404030301010803" pitchFamily="18" charset="0"/>
              </a:rPr>
              <a:t>Tenant Income Certification (TIC)</a:t>
            </a:r>
            <a:endParaRPr lang="en-US" sz="2400" dirty="0">
              <a:latin typeface="Garamond" panose="02020404030301010803" pitchFamily="18" charset="0"/>
            </a:endParaRPr>
          </a:p>
          <a:p>
            <a:pPr>
              <a:lnSpc>
                <a:spcPct val="100000"/>
              </a:lnSpc>
            </a:pPr>
            <a:r>
              <a:rPr lang="en-US" sz="2400" dirty="0" smtClean="0">
                <a:latin typeface="Garamond" panose="02020404030301010803" pitchFamily="18" charset="0"/>
              </a:rPr>
              <a:t>The above documents must be maintained in the tenant file throughout tenancy. This information would also need to be put into any grandfathered tenant files at re-syndication</a:t>
            </a:r>
            <a:endParaRPr lang="en-US" dirty="0" smtClean="0">
              <a:latin typeface="Garamond" panose="02020404030301010803" pitchFamily="18" charset="0"/>
            </a:endParaRPr>
          </a:p>
          <a:p>
            <a:pPr lvl="1">
              <a:lnSpc>
                <a:spcPct val="100000"/>
              </a:lnSpc>
              <a:buFont typeface="Wingdings" panose="05000000000000000000" pitchFamily="2" charset="2"/>
              <a:buChar char="Ø"/>
            </a:pPr>
            <a:r>
              <a:rPr lang="en-US" dirty="0" smtClean="0">
                <a:latin typeface="Garamond" panose="02020404030301010803" pitchFamily="18" charset="0"/>
              </a:rPr>
              <a:t>8823 violation</a:t>
            </a:r>
          </a:p>
        </p:txBody>
      </p:sp>
    </p:spTree>
    <p:extLst>
      <p:ext uri="{BB962C8B-B14F-4D97-AF65-F5344CB8AC3E}">
        <p14:creationId xmlns:p14="http://schemas.microsoft.com/office/powerpoint/2010/main" val="449873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aineHousing-1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7F8E10EE-53B9-40DD-9075-5A5497849F93}"/>
    </a:ext>
  </a:extLst>
</a:theme>
</file>

<file path=ppt/theme/theme10.xml><?xml version="1.0" encoding="utf-8"?>
<a:theme xmlns:a="http://schemas.openxmlformats.org/drawingml/2006/main" name="MaineHousing-2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9FECB7-81A7-4730-A360-38D436D65BA6}"/>
    </a:ext>
  </a:extLst>
</a:theme>
</file>

<file path=ppt/theme/theme11.xml><?xml version="1.0" encoding="utf-8"?>
<a:theme xmlns:a="http://schemas.openxmlformats.org/drawingml/2006/main" name="MaineHousing-2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EBB6B894-5407-455B-979F-9D27FE2A0D5E}"/>
    </a:ext>
  </a:extLst>
</a:theme>
</file>

<file path=ppt/theme/theme12.xml><?xml version="1.0" encoding="utf-8"?>
<a:theme xmlns:a="http://schemas.openxmlformats.org/drawingml/2006/main" name="MaineHousing-2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40504EF-87CF-4EDB-889E-F8FE20355FB2}"/>
    </a:ext>
  </a:extLst>
</a:theme>
</file>

<file path=ppt/theme/theme13.xml><?xml version="1.0" encoding="utf-8"?>
<a:theme xmlns:a="http://schemas.openxmlformats.org/drawingml/2006/main" name="MaineHousing-2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0436653-06FF-4BDF-8A72-42EBF2B64ADC}"/>
    </a:ext>
  </a:extLst>
</a:theme>
</file>

<file path=ppt/theme/theme14.xml><?xml version="1.0" encoding="utf-8"?>
<a:theme xmlns:a="http://schemas.openxmlformats.org/drawingml/2006/main" name="MaineHousing-2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5D14C828-B582-410F-94DB-C97FBD63D597}"/>
    </a:ext>
  </a:extLst>
</a:theme>
</file>

<file path=ppt/theme/theme15.xml><?xml version="1.0" encoding="utf-8"?>
<a:theme xmlns:a="http://schemas.openxmlformats.org/drawingml/2006/main" name="MaineHousing-2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92442B94-DDC3-4D91-B514-7A76245B8A87}"/>
    </a:ext>
  </a:extLst>
</a:theme>
</file>

<file path=ppt/theme/theme16.xml><?xml version="1.0" encoding="utf-8"?>
<a:theme xmlns:a="http://schemas.openxmlformats.org/drawingml/2006/main" name="MaineHousing-2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ED48BA5-ABA8-42A4-974C-F4C2108FE714}"/>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eHousing-1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B09516-1F48-433A-87E1-89C4CC37505C}"/>
    </a:ext>
  </a:extLst>
</a:theme>
</file>

<file path=ppt/theme/theme3.xml><?xml version="1.0" encoding="utf-8"?>
<a:theme xmlns:a="http://schemas.openxmlformats.org/drawingml/2006/main" name="MaineHousing-1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AC73FC93-E15F-4A4A-A14D-6A2E8A9F3953}"/>
    </a:ext>
  </a:extLst>
</a:theme>
</file>

<file path=ppt/theme/theme4.xml><?xml version="1.0" encoding="utf-8"?>
<a:theme xmlns:a="http://schemas.openxmlformats.org/drawingml/2006/main" name="MaineHousing-1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69438075-E470-446F-9B7C-64AC0BF2987C}"/>
    </a:ext>
  </a:extLst>
</a:theme>
</file>

<file path=ppt/theme/theme5.xml><?xml version="1.0" encoding="utf-8"?>
<a:theme xmlns:a="http://schemas.openxmlformats.org/drawingml/2006/main" name="MaineHousing-1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844BBF17-0EEA-4885-81A4-B6A5961A6856}"/>
    </a:ext>
  </a:extLst>
</a:theme>
</file>

<file path=ppt/theme/theme6.xml><?xml version="1.0" encoding="utf-8"?>
<a:theme xmlns:a="http://schemas.openxmlformats.org/drawingml/2006/main" name="MaineHousing-1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07EFBB25-E1F0-4E8D-8CFF-709E51D236D2}"/>
    </a:ext>
  </a:extLst>
</a:theme>
</file>

<file path=ppt/theme/theme7.xml><?xml version="1.0" encoding="utf-8"?>
<a:theme xmlns:a="http://schemas.openxmlformats.org/drawingml/2006/main" name="MaineHousing-1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B5F7F193-F0CF-4E45-B97E-3CC32EBF9AA3}"/>
    </a:ext>
  </a:extLst>
</a:theme>
</file>

<file path=ppt/theme/theme8.xml><?xml version="1.0" encoding="utf-8"?>
<a:theme xmlns:a="http://schemas.openxmlformats.org/drawingml/2006/main" name="MaineHousing-1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054B088-3B0A-4307-B724-1A6A03E2DAE3}"/>
    </a:ext>
  </a:extLst>
</a:theme>
</file>

<file path=ppt/theme/theme9.xml><?xml version="1.0" encoding="utf-8"?>
<a:theme xmlns:a="http://schemas.openxmlformats.org/drawingml/2006/main" name="MaineHousing-2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2D893B8-C5EE-4826-B9D1-321BEF5F1725}"/>
    </a:ext>
  </a:extLst>
</a:theme>
</file>

<file path=docProps/app.xml><?xml version="1.0" encoding="utf-8"?>
<Properties xmlns="http://schemas.openxmlformats.org/officeDocument/2006/extended-properties" xmlns:vt="http://schemas.openxmlformats.org/officeDocument/2006/docPropsVTypes">
  <Template>MaineHousing 2020 - 26 Edison Drive</Template>
  <TotalTime>1578</TotalTime>
  <Words>1039</Words>
  <Application>Microsoft Office PowerPoint</Application>
  <PresentationFormat>On-screen Show (4:3)</PresentationFormat>
  <Paragraphs>99</Paragraphs>
  <Slides>14</Slides>
  <Notes>5</Notes>
  <HiddenSlides>0</HiddenSlides>
  <MMClips>0</MMClips>
  <ScaleCrop>false</ScaleCrop>
  <HeadingPairs>
    <vt:vector size="6" baseType="variant">
      <vt:variant>
        <vt:lpstr>Fonts Used</vt:lpstr>
      </vt:variant>
      <vt:variant>
        <vt:i4>4</vt:i4>
      </vt:variant>
      <vt:variant>
        <vt:lpstr>Theme</vt:lpstr>
      </vt:variant>
      <vt:variant>
        <vt:i4>16</vt:i4>
      </vt:variant>
      <vt:variant>
        <vt:lpstr>Slide Titles</vt:lpstr>
      </vt:variant>
      <vt:variant>
        <vt:i4>14</vt:i4>
      </vt:variant>
    </vt:vector>
  </HeadingPairs>
  <TitlesOfParts>
    <vt:vector size="34" baseType="lpstr">
      <vt:lpstr>Arial</vt:lpstr>
      <vt:lpstr>Calibri</vt:lpstr>
      <vt:lpstr>Garamond</vt:lpstr>
      <vt:lpstr>Wingdings</vt:lpstr>
      <vt:lpstr>MaineHousing-1a</vt:lpstr>
      <vt:lpstr>MaineHousing-1b</vt:lpstr>
      <vt:lpstr>MaineHousing-1c</vt:lpstr>
      <vt:lpstr>MaineHousing-1d</vt:lpstr>
      <vt:lpstr>MaineHousing-1e</vt:lpstr>
      <vt:lpstr>MaineHousing-1f</vt:lpstr>
      <vt:lpstr>MaineHousing-1g</vt:lpstr>
      <vt:lpstr>MaineHousing-1h</vt:lpstr>
      <vt:lpstr>MaineHousing-2a</vt:lpstr>
      <vt:lpstr>MaineHousing-2b</vt:lpstr>
      <vt:lpstr>MaineHousing-2c</vt:lpstr>
      <vt:lpstr>MaineHousing-2d</vt:lpstr>
      <vt:lpstr>MaineHousing-2e</vt:lpstr>
      <vt:lpstr>MaineHousing-2f</vt:lpstr>
      <vt:lpstr>MaineHousing-2g</vt:lpstr>
      <vt:lpstr>MaineHousing-2h</vt:lpstr>
      <vt:lpstr>IRS Form 8823  &amp;  Ten Common Findings </vt:lpstr>
      <vt:lpstr>   Issue #10     Violence Against Women Act       (VAWA) </vt:lpstr>
      <vt:lpstr>   Issue #9      Incorrect Forms</vt:lpstr>
      <vt:lpstr>   Issue #8       Targeted Set-Asides</vt:lpstr>
      <vt:lpstr>   Issue #7  Incorrect Rent &amp; Income Charts</vt:lpstr>
      <vt:lpstr>        Issue #6     Next Available Unit Rule </vt:lpstr>
      <vt:lpstr>   Issue #5      Wet Signatures</vt:lpstr>
      <vt:lpstr>Issue #4 Tenant Charges</vt:lpstr>
      <vt:lpstr>Issue #3  Missing Applications</vt:lpstr>
      <vt:lpstr>Issue #2 Income Recertifications</vt:lpstr>
      <vt:lpstr>PowerPoint Presentation</vt:lpstr>
      <vt:lpstr>Issue #1  Utility Allowances</vt:lpstr>
      <vt:lpstr>Things to remember</vt:lpstr>
      <vt:lpstr>Questions?</vt:lpstr>
    </vt:vector>
  </TitlesOfParts>
  <Company>MaineHousing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Cloutier</dc:creator>
  <cp:lastModifiedBy>Melissa L. Lizotte</cp:lastModifiedBy>
  <cp:revision>140</cp:revision>
  <dcterms:created xsi:type="dcterms:W3CDTF">2021-05-03T16:36:30Z</dcterms:created>
  <dcterms:modified xsi:type="dcterms:W3CDTF">2022-08-23T14:04:51Z</dcterms:modified>
</cp:coreProperties>
</file>