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1" r:id="rId4"/>
    <p:sldMasterId id="2147483713" r:id="rId5"/>
    <p:sldMasterId id="2147483725" r:id="rId6"/>
    <p:sldMasterId id="2147483737" r:id="rId7"/>
    <p:sldMasterId id="2147483749" r:id="rId8"/>
    <p:sldMasterId id="2147483761" r:id="rId9"/>
    <p:sldMasterId id="2147483773" r:id="rId10"/>
    <p:sldMasterId id="2147483785" r:id="rId11"/>
    <p:sldMasterId id="2147483797" r:id="rId12"/>
    <p:sldMasterId id="2147483809" r:id="rId13"/>
    <p:sldMasterId id="2147483821" r:id="rId14"/>
    <p:sldMasterId id="2147483833" r:id="rId15"/>
    <p:sldMasterId id="2147483845" r:id="rId16"/>
  </p:sldMasterIdLst>
  <p:notesMasterIdLst>
    <p:notesMasterId r:id="rId31"/>
  </p:notesMasterIdLst>
  <p:handoutMasterIdLst>
    <p:handoutMasterId r:id="rId32"/>
  </p:handoutMasterIdLst>
  <p:sldIdLst>
    <p:sldId id="256" r:id="rId17"/>
    <p:sldId id="278" r:id="rId18"/>
    <p:sldId id="276" r:id="rId19"/>
    <p:sldId id="275" r:id="rId20"/>
    <p:sldId id="274" r:id="rId21"/>
    <p:sldId id="273" r:id="rId22"/>
    <p:sldId id="259" r:id="rId23"/>
    <p:sldId id="258" r:id="rId24"/>
    <p:sldId id="266" r:id="rId25"/>
    <p:sldId id="267" r:id="rId26"/>
    <p:sldId id="277" r:id="rId27"/>
    <p:sldId id="272" r:id="rId28"/>
    <p:sldId id="279" r:id="rId29"/>
    <p:sldId id="26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BDC8"/>
    <a:srgbClr val="495869"/>
    <a:srgbClr val="F3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4186" autoAdjust="0"/>
  </p:normalViewPr>
  <p:slideViewPr>
    <p:cSldViewPr snapToGrid="0">
      <p:cViewPr varScale="1">
        <p:scale>
          <a:sx n="67" d="100"/>
          <a:sy n="67" d="100"/>
        </p:scale>
        <p:origin x="185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9" d="100"/>
          <a:sy n="79" d="100"/>
        </p:scale>
        <p:origin x="20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C86319-497A-49E6-8C70-1B27BEAED6D0}" type="datetimeFigureOut">
              <a:rPr lang="en-US" smtClean="0"/>
              <a:t>8/23/2022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A9F93-2FE1-4527-B833-22EC34370DC3}" type="slidenum">
              <a:rPr lang="en-US" smtClean="0"/>
              <a:t>‹#›</a:t>
            </a:fld>
            <a:endParaRPr lang="en-US" dirty="0"/>
          </a:p>
        </p:txBody>
      </p:sp>
    </p:spTree>
    <p:extLst>
      <p:ext uri="{BB962C8B-B14F-4D97-AF65-F5344CB8AC3E}">
        <p14:creationId xmlns:p14="http://schemas.microsoft.com/office/powerpoint/2010/main" val="2133273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7EB136-23CF-4ECB-8CAF-5C3052A3A650}" type="datetimeFigureOut">
              <a:rPr lang="en-US" smtClean="0"/>
              <a:t>8/23/2022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DF295-F049-411F-ABA8-DB48D88B7719}" type="slidenum">
              <a:rPr lang="en-US" smtClean="0"/>
              <a:t>‹#›</a:t>
            </a:fld>
            <a:endParaRPr lang="en-US" dirty="0"/>
          </a:p>
        </p:txBody>
      </p:sp>
    </p:spTree>
    <p:extLst>
      <p:ext uri="{BB962C8B-B14F-4D97-AF65-F5344CB8AC3E}">
        <p14:creationId xmlns:p14="http://schemas.microsoft.com/office/powerpoint/2010/main" val="87825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MC </a:t>
            </a:r>
            <a:endParaRPr lang="en-US" dirty="0"/>
          </a:p>
        </p:txBody>
      </p:sp>
      <p:sp>
        <p:nvSpPr>
          <p:cNvPr id="4" name="Slide Number Placeholder 3"/>
          <p:cNvSpPr>
            <a:spLocks noGrp="1"/>
          </p:cNvSpPr>
          <p:nvPr>
            <p:ph type="sldNum" sz="quarter" idx="10"/>
          </p:nvPr>
        </p:nvSpPr>
        <p:spPr/>
        <p:txBody>
          <a:bodyPr/>
          <a:lstStyle/>
          <a:p>
            <a:fld id="{D99DF295-F049-411F-ABA8-DB48D88B7719}" type="slidenum">
              <a:rPr lang="en-US" smtClean="0"/>
              <a:t>1</a:t>
            </a:fld>
            <a:endParaRPr lang="en-US" dirty="0"/>
          </a:p>
        </p:txBody>
      </p:sp>
    </p:spTree>
    <p:extLst>
      <p:ext uri="{BB962C8B-B14F-4D97-AF65-F5344CB8AC3E}">
        <p14:creationId xmlns:p14="http://schemas.microsoft.com/office/powerpoint/2010/main" val="596816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BM</a:t>
            </a:r>
            <a:endParaRPr lang="en-US" dirty="0"/>
          </a:p>
        </p:txBody>
      </p:sp>
      <p:sp>
        <p:nvSpPr>
          <p:cNvPr id="4" name="Slide Number Placeholder 3"/>
          <p:cNvSpPr>
            <a:spLocks noGrp="1"/>
          </p:cNvSpPr>
          <p:nvPr>
            <p:ph type="sldNum" sz="quarter" idx="10"/>
          </p:nvPr>
        </p:nvSpPr>
        <p:spPr/>
        <p:txBody>
          <a:bodyPr/>
          <a:lstStyle/>
          <a:p>
            <a:fld id="{D99DF295-F049-411F-ABA8-DB48D88B7719}" type="slidenum">
              <a:rPr lang="en-US" smtClean="0"/>
              <a:t>7</a:t>
            </a:fld>
            <a:endParaRPr lang="en-US" dirty="0"/>
          </a:p>
        </p:txBody>
      </p:sp>
    </p:spTree>
    <p:extLst>
      <p:ext uri="{BB962C8B-B14F-4D97-AF65-F5344CB8AC3E}">
        <p14:creationId xmlns:p14="http://schemas.microsoft.com/office/powerpoint/2010/main" val="4074289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BM</a:t>
            </a:r>
          </a:p>
        </p:txBody>
      </p:sp>
      <p:sp>
        <p:nvSpPr>
          <p:cNvPr id="4" name="Slide Number Placeholder 3"/>
          <p:cNvSpPr>
            <a:spLocks noGrp="1"/>
          </p:cNvSpPr>
          <p:nvPr>
            <p:ph type="sldNum" sz="quarter" idx="10"/>
          </p:nvPr>
        </p:nvSpPr>
        <p:spPr/>
        <p:txBody>
          <a:bodyPr/>
          <a:lstStyle/>
          <a:p>
            <a:fld id="{D99DF295-F049-411F-ABA8-DB48D88B7719}" type="slidenum">
              <a:rPr lang="en-US" smtClean="0"/>
              <a:t>8</a:t>
            </a:fld>
            <a:endParaRPr lang="en-US" dirty="0"/>
          </a:p>
        </p:txBody>
      </p:sp>
    </p:spTree>
    <p:extLst>
      <p:ext uri="{BB962C8B-B14F-4D97-AF65-F5344CB8AC3E}">
        <p14:creationId xmlns:p14="http://schemas.microsoft.com/office/powerpoint/2010/main" val="3859100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t>MC</a:t>
            </a:r>
          </a:p>
        </p:txBody>
      </p:sp>
      <p:sp>
        <p:nvSpPr>
          <p:cNvPr id="4" name="Slide Number Placeholder 3"/>
          <p:cNvSpPr>
            <a:spLocks noGrp="1"/>
          </p:cNvSpPr>
          <p:nvPr>
            <p:ph type="sldNum" sz="quarter" idx="10"/>
          </p:nvPr>
        </p:nvSpPr>
        <p:spPr/>
        <p:txBody>
          <a:bodyPr/>
          <a:lstStyle/>
          <a:p>
            <a:fld id="{D99DF295-F049-411F-ABA8-DB48D88B7719}" type="slidenum">
              <a:rPr lang="en-US" smtClean="0"/>
              <a:t>9</a:t>
            </a:fld>
            <a:endParaRPr lang="en-US" dirty="0"/>
          </a:p>
        </p:txBody>
      </p:sp>
    </p:spTree>
    <p:extLst>
      <p:ext uri="{BB962C8B-B14F-4D97-AF65-F5344CB8AC3E}">
        <p14:creationId xmlns:p14="http://schemas.microsoft.com/office/powerpoint/2010/main" val="1680359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t>MC</a:t>
            </a:r>
          </a:p>
        </p:txBody>
      </p:sp>
      <p:sp>
        <p:nvSpPr>
          <p:cNvPr id="4" name="Slide Number Placeholder 3"/>
          <p:cNvSpPr>
            <a:spLocks noGrp="1"/>
          </p:cNvSpPr>
          <p:nvPr>
            <p:ph type="sldNum" sz="quarter" idx="10"/>
          </p:nvPr>
        </p:nvSpPr>
        <p:spPr/>
        <p:txBody>
          <a:bodyPr/>
          <a:lstStyle/>
          <a:p>
            <a:fld id="{D99DF295-F049-411F-ABA8-DB48D88B7719}" type="slidenum">
              <a:rPr lang="en-US" smtClean="0"/>
              <a:t>10</a:t>
            </a:fld>
            <a:endParaRPr lang="en-US" dirty="0"/>
          </a:p>
        </p:txBody>
      </p:sp>
    </p:spTree>
    <p:extLst>
      <p:ext uri="{BB962C8B-B14F-4D97-AF65-F5344CB8AC3E}">
        <p14:creationId xmlns:p14="http://schemas.microsoft.com/office/powerpoint/2010/main" val="3008315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9DF295-F049-411F-ABA8-DB48D88B7719}" type="slidenum">
              <a:rPr lang="en-US" smtClean="0"/>
              <a:t>11</a:t>
            </a:fld>
            <a:endParaRPr lang="en-US" dirty="0"/>
          </a:p>
        </p:txBody>
      </p:sp>
    </p:spTree>
    <p:extLst>
      <p:ext uri="{BB962C8B-B14F-4D97-AF65-F5344CB8AC3E}">
        <p14:creationId xmlns:p14="http://schemas.microsoft.com/office/powerpoint/2010/main" val="83254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7"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0535201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283600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62993762"/>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1569013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279791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7056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577320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520790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936732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17714067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70299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2370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6600"/>
            </a:lvl1pPr>
          </a:lstStyle>
          <a:p>
            <a:r>
              <a:rPr lang="en-US" dirty="0" smtClean="0"/>
              <a:t>Questions</a:t>
            </a:r>
            <a:endParaRPr lang="en-US" dirty="0"/>
          </a:p>
        </p:txBody>
      </p:sp>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8"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9"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20"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088809937"/>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706068476"/>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0490889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41531762"/>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6725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16550385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50356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14364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27363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217010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678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0" y="6164037"/>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7" y="5695623"/>
            <a:ext cx="4798723" cy="804672"/>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0"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1"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2"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3"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79853451"/>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0991459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402961049"/>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595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381759"/>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37016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1525657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10376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152747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559994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423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089647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6843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28805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301589160"/>
      </p:ext>
    </p:extLst>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061965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72630102"/>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4754931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31536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76061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732242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76848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3250054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08391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772716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13001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563230096"/>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13210998"/>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23050274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864091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8638019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60431793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333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46DDA68-4277-4F53-8049-5D2EF4360011}" type="slidenum">
              <a:rPr lang="en-US" smtClean="0"/>
              <a:t>‹#›</a:t>
            </a:fld>
            <a:endParaRPr lang="en-US" dirty="0"/>
          </a:p>
        </p:txBody>
      </p:sp>
      <p:cxnSp>
        <p:nvCxnSpPr>
          <p:cNvPr id="10" name="Straight Connector 9"/>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1123465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912268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477953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276723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873752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386882914"/>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4322747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0299967"/>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578660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40322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887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46DDA68-4277-4F53-8049-5D2EF4360011}" type="slidenum">
              <a:rPr lang="en-US" smtClean="0"/>
              <a:t>‹#›</a:t>
            </a:fld>
            <a:endParaRPr lang="en-US" dirty="0"/>
          </a:p>
        </p:txBody>
      </p:sp>
      <p:cxnSp>
        <p:nvCxnSpPr>
          <p:cNvPr id="6" name="Straight Connector 5"/>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4255988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71597687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8821371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04668313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60882859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15677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6609354"/>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1374846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2153762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915567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84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6DDA68-4277-4F53-8049-5D2EF4360011}" type="slidenum">
              <a:rPr lang="en-US" smtClean="0"/>
              <a:t>‹#›</a:t>
            </a:fld>
            <a:endParaRPr lang="en-US" dirty="0"/>
          </a:p>
        </p:txBody>
      </p:sp>
      <p:cxnSp>
        <p:nvCxnSpPr>
          <p:cNvPr id="5" name="Straight Connector 4"/>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596763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894856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2689796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893486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8184079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5952152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36055975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4042442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43903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20712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0036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31278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477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172726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52640390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0" y="585379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6" y="5416985"/>
            <a:ext cx="4798723" cy="804672"/>
          </a:xfrm>
          <a:prstGeom prst="rect">
            <a:avLst/>
          </a:prstGeom>
        </p:spPr>
      </p:pic>
      <p:sp>
        <p:nvSpPr>
          <p:cNvPr id="10"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1"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2"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8"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9"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73154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758086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31325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2FDD685-0178-4CDC-BE0F-FDF6C0ACD5A7}" type="slidenum">
              <a:rPr lang="en-US" smtClean="0"/>
              <a:t>‹#›</a:t>
            </a:fld>
            <a:endParaRPr lang="en-US" dirty="0"/>
          </a:p>
        </p:txBody>
      </p:sp>
      <p:cxnSp>
        <p:nvCxnSpPr>
          <p:cNvPr id="10" name="Straight Connector 9"/>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60431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2FDD685-0178-4CDC-BE0F-FDF6C0ACD5A7}" type="slidenum">
              <a:rPr lang="en-US" smtClean="0"/>
              <a:t>‹#›</a:t>
            </a:fld>
            <a:endParaRPr lang="en-US" dirty="0"/>
          </a:p>
        </p:txBody>
      </p:sp>
      <p:cxnSp>
        <p:nvCxnSpPr>
          <p:cNvPr id="6" name="Straight Connector 5"/>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484023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FDD685-0178-4CDC-BE0F-FDF6C0ACD5A7}" type="slidenum">
              <a:rPr lang="en-US" smtClean="0"/>
              <a:t>‹#›</a:t>
            </a:fld>
            <a:endParaRPr lang="en-US" dirty="0"/>
          </a:p>
        </p:txBody>
      </p:sp>
      <p:cxnSp>
        <p:nvCxnSpPr>
          <p:cNvPr id="5" name="Straight Connector 4"/>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41680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9141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47760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06897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552668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064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17696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2150767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0140664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730668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3770997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8646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60417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55109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5379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38885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127725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89455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571300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871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4780929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03510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45591414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21051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599434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67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4724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4624716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949939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85704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0728905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122670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3320293317"/>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40874495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53281693"/>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94397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621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903137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75486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4801040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9475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117206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990542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37216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644466435"/>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245608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159936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2773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6630997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926909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681680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9461132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057120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3801896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68042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15844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10228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74044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054280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552391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3406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192511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38764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22009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414985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4030293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29917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875216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489636898"/>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2461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708752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20265469"/>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060409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63227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500077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23695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31622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60451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0072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4722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849000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16241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0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4728089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52924611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3845660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85570099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38008663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225336337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130857780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4053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DA68-4277-4F53-8049-5D2EF4360011}" type="slidenum">
              <a:rPr lang="en-US" smtClean="0"/>
              <a:pPr/>
              <a:t>‹#›</a:t>
            </a:fld>
            <a:endParaRPr lang="en-US" dirty="0"/>
          </a:p>
        </p:txBody>
      </p:sp>
    </p:spTree>
    <p:extLst>
      <p:ext uri="{BB962C8B-B14F-4D97-AF65-F5344CB8AC3E}">
        <p14:creationId xmlns:p14="http://schemas.microsoft.com/office/powerpoint/2010/main" val="4124992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9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8084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DD685-0178-4CDC-BE0F-FDF6C0ACD5A7}" type="slidenum">
              <a:rPr lang="en-US" smtClean="0"/>
              <a:pPr/>
              <a:t>‹#›</a:t>
            </a:fld>
            <a:endParaRPr lang="en-US" dirty="0"/>
          </a:p>
        </p:txBody>
      </p:sp>
    </p:spTree>
    <p:extLst>
      <p:ext uri="{BB962C8B-B14F-4D97-AF65-F5344CB8AC3E}">
        <p14:creationId xmlns:p14="http://schemas.microsoft.com/office/powerpoint/2010/main" val="274954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4409344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6858832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45471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37787403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084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0534281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b="0" dirty="0" smtClean="0">
                <a:solidFill>
                  <a:srgbClr val="C00000"/>
                </a:solidFill>
                <a:latin typeface="Garamond" panose="02020404030301010803" pitchFamily="18" charset="0"/>
              </a:rPr>
              <a:t>IRS Form 8823 </a:t>
            </a:r>
            <a:br>
              <a:rPr lang="en-US" sz="5300" b="0" dirty="0" smtClean="0">
                <a:solidFill>
                  <a:srgbClr val="C00000"/>
                </a:solidFill>
                <a:latin typeface="Garamond" panose="02020404030301010803" pitchFamily="18" charset="0"/>
              </a:rPr>
            </a:br>
            <a:r>
              <a:rPr lang="en-US" sz="5300" b="0" dirty="0" smtClean="0">
                <a:solidFill>
                  <a:srgbClr val="C00000"/>
                </a:solidFill>
                <a:latin typeface="Garamond" panose="02020404030301010803" pitchFamily="18" charset="0"/>
              </a:rPr>
              <a:t>&amp;</a:t>
            </a:r>
            <a:r>
              <a:rPr lang="en-US" sz="5300" b="0" dirty="0">
                <a:solidFill>
                  <a:srgbClr val="C00000"/>
                </a:solidFill>
                <a:latin typeface="Garamond" panose="02020404030301010803" pitchFamily="18" charset="0"/>
              </a:rPr>
              <a:t/>
            </a:r>
            <a:br>
              <a:rPr lang="en-US" sz="5300" b="0" dirty="0">
                <a:solidFill>
                  <a:srgbClr val="C00000"/>
                </a:solidFill>
                <a:latin typeface="Garamond" panose="02020404030301010803" pitchFamily="18" charset="0"/>
              </a:rPr>
            </a:br>
            <a:r>
              <a:rPr lang="en-US" sz="5300" b="0" dirty="0" smtClean="0">
                <a:solidFill>
                  <a:srgbClr val="C00000"/>
                </a:solidFill>
                <a:latin typeface="Garamond" panose="02020404030301010803" pitchFamily="18" charset="0"/>
              </a:rPr>
              <a:t> Ten Common Physical Plant Inspection Findings </a:t>
            </a:r>
            <a:endParaRPr lang="en-US" sz="5300" b="0" dirty="0">
              <a:solidFill>
                <a:srgbClr val="C00000"/>
              </a:solidFill>
              <a:latin typeface="Garamond" panose="02020404030301010803" pitchFamily="18" charset="0"/>
            </a:endParaRPr>
          </a:p>
        </p:txBody>
      </p:sp>
      <p:sp>
        <p:nvSpPr>
          <p:cNvPr id="3" name="Subtitle 2"/>
          <p:cNvSpPr>
            <a:spLocks noGrp="1"/>
          </p:cNvSpPr>
          <p:nvPr>
            <p:ph type="subTitle" idx="1"/>
          </p:nvPr>
        </p:nvSpPr>
        <p:spPr>
          <a:xfrm>
            <a:off x="1143000" y="3602038"/>
            <a:ext cx="6858000" cy="891585"/>
          </a:xfrm>
        </p:spPr>
        <p:txBody>
          <a:bodyPr>
            <a:noAutofit/>
          </a:bodyPr>
          <a:lstStyle/>
          <a:p>
            <a:r>
              <a:rPr lang="en-US" i="1" dirty="0">
                <a:latin typeface="Garamond" panose="02020404030301010803" pitchFamily="18" charset="0"/>
              </a:rPr>
              <a:t>Spectrum Compliance Continuum 2022</a:t>
            </a:r>
          </a:p>
          <a:p>
            <a:r>
              <a:rPr lang="en-US" i="1" dirty="0" smtClean="0">
                <a:latin typeface="Garamond" panose="02020404030301010803" pitchFamily="18" charset="0"/>
              </a:rPr>
              <a:t>By</a:t>
            </a:r>
            <a:r>
              <a:rPr lang="en-US" i="1" dirty="0" smtClean="0">
                <a:latin typeface="Garamond" panose="02020404030301010803" pitchFamily="18" charset="0"/>
              </a:rPr>
              <a:t>: Tina Clary</a:t>
            </a:r>
            <a:endParaRPr lang="en-US" i="1" dirty="0">
              <a:latin typeface="Garamond" panose="02020404030301010803" pitchFamily="18" charset="0"/>
            </a:endParaRPr>
          </a:p>
        </p:txBody>
      </p:sp>
    </p:spTree>
    <p:extLst>
      <p:ext uri="{BB962C8B-B14F-4D97-AF65-F5344CB8AC3E}">
        <p14:creationId xmlns:p14="http://schemas.microsoft.com/office/powerpoint/2010/main" val="731491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smtClean="0">
                <a:latin typeface="Garamond" panose="02020404030301010803" pitchFamily="18" charset="0"/>
              </a:rPr>
              <a:t>Issue #2</a:t>
            </a:r>
            <a:br>
              <a:rPr lang="en-US" b="0" dirty="0" smtClean="0">
                <a:latin typeface="Garamond" panose="02020404030301010803" pitchFamily="18" charset="0"/>
              </a:rPr>
            </a:br>
            <a:r>
              <a:rPr lang="en-US" b="0" dirty="0" smtClean="0">
                <a:solidFill>
                  <a:srgbClr val="C00000"/>
                </a:solidFill>
                <a:latin typeface="Garamond" panose="02020404030301010803" pitchFamily="18" charset="0"/>
              </a:rPr>
              <a:t>Health </a:t>
            </a:r>
            <a:r>
              <a:rPr lang="en-US" b="0" dirty="0">
                <a:solidFill>
                  <a:srgbClr val="C00000"/>
                </a:solidFill>
                <a:latin typeface="Garamond" panose="02020404030301010803" pitchFamily="18" charset="0"/>
              </a:rPr>
              <a:t>&amp; Safety</a:t>
            </a:r>
          </a:p>
        </p:txBody>
      </p:sp>
      <p:sp>
        <p:nvSpPr>
          <p:cNvPr id="3" name="Content Placeholder 2"/>
          <p:cNvSpPr>
            <a:spLocks noGrp="1"/>
          </p:cNvSpPr>
          <p:nvPr>
            <p:ph idx="1"/>
          </p:nvPr>
        </p:nvSpPr>
        <p:spPr/>
        <p:txBody>
          <a:bodyPr>
            <a:normAutofit/>
          </a:bodyPr>
          <a:lstStyle/>
          <a:p>
            <a:r>
              <a:rPr lang="en-US" sz="2400" dirty="0" smtClean="0">
                <a:latin typeface="Garamond" panose="02020404030301010803" pitchFamily="18" charset="0"/>
              </a:rPr>
              <a:t>Auxiliary lights are inoperable</a:t>
            </a:r>
          </a:p>
          <a:p>
            <a:pPr lvl="1">
              <a:buFont typeface="Wingdings" panose="05000000000000000000" pitchFamily="2" charset="2"/>
              <a:buChar char="Ø"/>
            </a:pPr>
            <a:r>
              <a:rPr lang="en-US" dirty="0" smtClean="0">
                <a:latin typeface="Garamond" panose="02020404030301010803" pitchFamily="18" charset="0"/>
              </a:rPr>
              <a:t>Missing Exit Signs</a:t>
            </a:r>
          </a:p>
          <a:p>
            <a:pPr lvl="2">
              <a:buFont typeface="Wingdings" panose="05000000000000000000" pitchFamily="2" charset="2"/>
              <a:buChar char="v"/>
            </a:pPr>
            <a:r>
              <a:rPr lang="en-US" sz="2400" dirty="0" smtClean="0">
                <a:latin typeface="Garamond" panose="02020404030301010803" pitchFamily="18" charset="0"/>
              </a:rPr>
              <a:t>Exit signs that clearly identify all emergency exits are missing</a:t>
            </a:r>
          </a:p>
          <a:p>
            <a:pPr marL="914400" lvl="2" indent="0">
              <a:buNone/>
            </a:pPr>
            <a:r>
              <a:rPr lang="en-US" sz="2400" dirty="0" smtClean="0">
                <a:latin typeface="Garamond" panose="02020404030301010803" pitchFamily="18" charset="0"/>
              </a:rPr>
              <a:t>-OR-</a:t>
            </a:r>
          </a:p>
          <a:p>
            <a:pPr lvl="2">
              <a:buFont typeface="Wingdings" panose="05000000000000000000" pitchFamily="2" charset="2"/>
              <a:buChar char="v"/>
            </a:pPr>
            <a:r>
              <a:rPr lang="en-US" sz="2400" dirty="0" smtClean="0">
                <a:latin typeface="Garamond" panose="02020404030301010803" pitchFamily="18" charset="0"/>
              </a:rPr>
              <a:t>There is not illumination in the area of the signs</a:t>
            </a:r>
            <a:endParaRPr lang="en-US" sz="2400" dirty="0">
              <a:latin typeface="Garamond" panose="02020404030301010803" pitchFamily="18" charset="0"/>
            </a:endParaRPr>
          </a:p>
        </p:txBody>
      </p:sp>
    </p:spTree>
    <p:extLst>
      <p:ext uri="{BB962C8B-B14F-4D97-AF65-F5344CB8AC3E}">
        <p14:creationId xmlns:p14="http://schemas.microsoft.com/office/powerpoint/2010/main" val="3445738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6253"/>
            <a:ext cx="7886700" cy="1455821"/>
          </a:xfrm>
        </p:spPr>
        <p:txBody>
          <a:bodyPr>
            <a:normAutofit fontScale="90000"/>
          </a:bodyPr>
          <a:lstStyle/>
          <a:p>
            <a:r>
              <a:rPr lang="en-US" b="0" dirty="0" smtClean="0"/>
              <a:t>			</a:t>
            </a:r>
            <a:br>
              <a:rPr lang="en-US" b="0" dirty="0" smtClean="0"/>
            </a:br>
            <a:r>
              <a:rPr lang="en-US" b="0" dirty="0"/>
              <a:t>	</a:t>
            </a:r>
            <a:r>
              <a:rPr lang="en-US" b="0" dirty="0" smtClean="0"/>
              <a:t>		</a:t>
            </a:r>
            <a:r>
              <a:rPr lang="en-US" sz="4400" b="0" dirty="0" smtClean="0">
                <a:latin typeface="Garamond" panose="02020404030301010803" pitchFamily="18" charset="0"/>
              </a:rPr>
              <a:t>Issue #1</a:t>
            </a:r>
            <a:br>
              <a:rPr lang="en-US" sz="4400" b="0" dirty="0" smtClean="0">
                <a:latin typeface="Garamond" panose="02020404030301010803" pitchFamily="18" charset="0"/>
              </a:rPr>
            </a:br>
            <a:r>
              <a:rPr lang="en-US" sz="4400" b="0" dirty="0" smtClean="0">
                <a:latin typeface="Garamond" panose="02020404030301010803" pitchFamily="18" charset="0"/>
              </a:rPr>
              <a:t>            </a:t>
            </a:r>
            <a:r>
              <a:rPr lang="en-US" sz="4400" b="0" dirty="0" smtClean="0">
                <a:solidFill>
                  <a:srgbClr val="FF0000"/>
                </a:solidFill>
                <a:latin typeface="Garamond" panose="02020404030301010803" pitchFamily="18" charset="0"/>
              </a:rPr>
              <a:t>Exigent Health &amp; Safety</a:t>
            </a:r>
            <a:r>
              <a:rPr lang="en-US" b="0" dirty="0" smtClean="0"/>
              <a:t>		</a:t>
            </a:r>
            <a:endParaRPr lang="en-US" sz="3200" b="0" dirty="0">
              <a:solidFill>
                <a:srgbClr val="C00000"/>
              </a:solidFill>
            </a:endParaRPr>
          </a:p>
        </p:txBody>
      </p:sp>
      <p:sp>
        <p:nvSpPr>
          <p:cNvPr id="3" name="Content Placeholder 2"/>
          <p:cNvSpPr>
            <a:spLocks noGrp="1"/>
          </p:cNvSpPr>
          <p:nvPr>
            <p:ph idx="1"/>
          </p:nvPr>
        </p:nvSpPr>
        <p:spPr>
          <a:xfrm>
            <a:off x="628650" y="2105525"/>
            <a:ext cx="7886700" cy="4071437"/>
          </a:xfrm>
        </p:spPr>
        <p:txBody>
          <a:bodyPr/>
          <a:lstStyle/>
          <a:p>
            <a:pPr>
              <a:lnSpc>
                <a:spcPct val="100000"/>
              </a:lnSpc>
            </a:pPr>
            <a:r>
              <a:rPr lang="en-US" sz="2400" dirty="0" smtClean="0">
                <a:latin typeface="Garamond" panose="02020404030301010803" pitchFamily="18" charset="0"/>
              </a:rPr>
              <a:t>Blocked egress </a:t>
            </a:r>
            <a:endParaRPr lang="en-US" sz="2400" dirty="0">
              <a:latin typeface="Garamond" panose="02020404030301010803" pitchFamily="18" charset="0"/>
            </a:endParaRPr>
          </a:p>
          <a:p>
            <a:pPr lvl="1">
              <a:buFont typeface="Wingdings" panose="05000000000000000000" pitchFamily="2" charset="2"/>
              <a:buChar char="Ø"/>
            </a:pPr>
            <a:r>
              <a:rPr lang="en-US" dirty="0">
                <a:latin typeface="Garamond" panose="02020404030301010803" pitchFamily="18" charset="0"/>
              </a:rPr>
              <a:t>E</a:t>
            </a:r>
            <a:r>
              <a:rPr lang="en-US" dirty="0" smtClean="0">
                <a:latin typeface="Garamond" panose="02020404030301010803" pitchFamily="18" charset="0"/>
              </a:rPr>
              <a:t>mergency/fire </a:t>
            </a:r>
            <a:r>
              <a:rPr lang="en-US" dirty="0">
                <a:latin typeface="Garamond" panose="02020404030301010803" pitchFamily="18" charset="0"/>
              </a:rPr>
              <a:t>exits </a:t>
            </a:r>
            <a:r>
              <a:rPr lang="en-US" dirty="0" smtClean="0">
                <a:latin typeface="Garamond" panose="02020404030301010803" pitchFamily="18" charset="0"/>
              </a:rPr>
              <a:t>blocked/unusable</a:t>
            </a:r>
            <a:r>
              <a:rPr lang="en-US" dirty="0">
                <a:latin typeface="Garamond" panose="02020404030301010803" pitchFamily="18" charset="0"/>
              </a:rPr>
              <a:t>.  </a:t>
            </a:r>
            <a:r>
              <a:rPr lang="en-US" dirty="0" smtClean="0">
                <a:latin typeface="Garamond" panose="02020404030301010803" pitchFamily="18" charset="0"/>
              </a:rPr>
              <a:t>If the means of escape/entry are designed for egress they must </a:t>
            </a:r>
            <a:r>
              <a:rPr lang="en-US" dirty="0">
                <a:latin typeface="Garamond" panose="02020404030301010803" pitchFamily="18" charset="0"/>
              </a:rPr>
              <a:t>b</a:t>
            </a:r>
            <a:r>
              <a:rPr lang="en-US" dirty="0" smtClean="0">
                <a:latin typeface="Garamond" panose="02020404030301010803" pitchFamily="18" charset="0"/>
              </a:rPr>
              <a:t>e unobstructed</a:t>
            </a:r>
          </a:p>
          <a:p>
            <a:pPr lvl="2">
              <a:buFont typeface="Wingdings" panose="05000000000000000000" pitchFamily="2" charset="2"/>
              <a:buChar char="v"/>
            </a:pPr>
            <a:r>
              <a:rPr lang="en-US" sz="2400" dirty="0" smtClean="0">
                <a:latin typeface="Garamond" panose="02020404030301010803" pitchFamily="18" charset="0"/>
              </a:rPr>
              <a:t>If a building has multiple floors and is not sprinkled floors  1-3 must have 2 means of egress and floors 4 and up must have 1</a:t>
            </a:r>
          </a:p>
          <a:p>
            <a:pPr lvl="2">
              <a:buFont typeface="Wingdings" panose="05000000000000000000" pitchFamily="2" charset="2"/>
              <a:buChar char="v"/>
            </a:pPr>
            <a:r>
              <a:rPr lang="en-US" sz="2400" dirty="0" smtClean="0">
                <a:latin typeface="Garamond" panose="02020404030301010803" pitchFamily="18" charset="0"/>
              </a:rPr>
              <a:t>The most common obstruction is hasp lock. Also found can be furniture and tenant belongings</a:t>
            </a:r>
            <a:endParaRPr lang="en-US" sz="2400" dirty="0">
              <a:latin typeface="Garamond" panose="02020404030301010803" pitchFamily="18" charset="0"/>
            </a:endParaRPr>
          </a:p>
          <a:p>
            <a:pPr marL="914400" lvl="2" indent="0">
              <a:lnSpc>
                <a:spcPct val="100000"/>
              </a:lnSpc>
              <a:buNone/>
            </a:pPr>
            <a:endParaRPr lang="en-US" dirty="0"/>
          </a:p>
        </p:txBody>
      </p:sp>
    </p:spTree>
    <p:extLst>
      <p:ext uri="{BB962C8B-B14F-4D97-AF65-F5344CB8AC3E}">
        <p14:creationId xmlns:p14="http://schemas.microsoft.com/office/powerpoint/2010/main" val="1528664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panose="02020404030301010803" pitchFamily="18" charset="0"/>
              </a:rPr>
              <a:t>Why do we issue 8823’s for Physical Plant Inspections?</a:t>
            </a:r>
            <a:endParaRPr lang="en-US" dirty="0">
              <a:latin typeface="Garamond" panose="02020404030301010803" pitchFamily="18" charset="0"/>
            </a:endParaRPr>
          </a:p>
        </p:txBody>
      </p:sp>
      <p:sp>
        <p:nvSpPr>
          <p:cNvPr id="3" name="Content Placeholder 2"/>
          <p:cNvSpPr>
            <a:spLocks noGrp="1"/>
          </p:cNvSpPr>
          <p:nvPr>
            <p:ph idx="1"/>
          </p:nvPr>
        </p:nvSpPr>
        <p:spPr>
          <a:xfrm>
            <a:off x="628650" y="1854200"/>
            <a:ext cx="7886700" cy="4351338"/>
          </a:xfrm>
        </p:spPr>
        <p:txBody>
          <a:bodyPr/>
          <a:lstStyle/>
          <a:p>
            <a:r>
              <a:rPr lang="en-US" sz="2400" dirty="0" smtClean="0">
                <a:latin typeface="Garamond" panose="02020404030301010803" pitchFamily="18" charset="0"/>
              </a:rPr>
              <a:t>8823 Guide Chapter </a:t>
            </a:r>
            <a:r>
              <a:rPr lang="en-US" sz="2400" dirty="0">
                <a:latin typeface="Garamond" panose="02020404030301010803" pitchFamily="18" charset="0"/>
              </a:rPr>
              <a:t>6</a:t>
            </a:r>
            <a:r>
              <a:rPr lang="en-US" sz="2400" dirty="0" smtClean="0">
                <a:latin typeface="Garamond" panose="02020404030301010803" pitchFamily="18" charset="0"/>
              </a:rPr>
              <a:t> </a:t>
            </a:r>
            <a:r>
              <a:rPr lang="en-US" sz="2400" dirty="0">
                <a:latin typeface="Garamond" panose="02020404030301010803" pitchFamily="18" charset="0"/>
              </a:rPr>
              <a:t>category </a:t>
            </a:r>
            <a:r>
              <a:rPr lang="en-US" sz="2400" dirty="0" smtClean="0">
                <a:latin typeface="Garamond" panose="02020404030301010803" pitchFamily="18" charset="0"/>
              </a:rPr>
              <a:t>11c.</a:t>
            </a:r>
          </a:p>
          <a:p>
            <a:pPr lvl="1">
              <a:buFont typeface="Wingdings" panose="05000000000000000000" pitchFamily="2" charset="2"/>
              <a:buChar char="Ø"/>
            </a:pPr>
            <a:endParaRPr lang="en-US" dirty="0">
              <a:latin typeface="Garamond" panose="02020404030301010803" pitchFamily="18" charset="0"/>
            </a:endParaRPr>
          </a:p>
        </p:txBody>
      </p:sp>
      <p:pic>
        <p:nvPicPr>
          <p:cNvPr id="4" name="Picture 3"/>
          <p:cNvPicPr>
            <a:picLocks noChangeAspect="1"/>
          </p:cNvPicPr>
          <p:nvPr/>
        </p:nvPicPr>
        <p:blipFill>
          <a:blip r:embed="rId2"/>
          <a:stretch>
            <a:fillRect/>
          </a:stretch>
        </p:blipFill>
        <p:spPr>
          <a:xfrm>
            <a:off x="649887" y="2995611"/>
            <a:ext cx="6809856" cy="1102256"/>
          </a:xfrm>
          <a:prstGeom prst="rect">
            <a:avLst/>
          </a:prstGeom>
        </p:spPr>
      </p:pic>
    </p:spTree>
    <p:extLst>
      <p:ext uri="{BB962C8B-B14F-4D97-AF65-F5344CB8AC3E}">
        <p14:creationId xmlns:p14="http://schemas.microsoft.com/office/powerpoint/2010/main" val="736153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panose="02020404030301010803" pitchFamily="18" charset="0"/>
              </a:rPr>
              <a:t>How to clear reports</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US" sz="2400" dirty="0" smtClean="0">
                <a:latin typeface="Garamond" panose="02020404030301010803" pitchFamily="18" charset="0"/>
              </a:rPr>
              <a:t>All items need to be completed before sending to MaineHousing</a:t>
            </a:r>
          </a:p>
          <a:p>
            <a:r>
              <a:rPr lang="en-US" sz="2400" dirty="0" smtClean="0">
                <a:latin typeface="Garamond" panose="02020404030301010803" pitchFamily="18" charset="0"/>
              </a:rPr>
              <a:t>All information should be contained within one email</a:t>
            </a:r>
          </a:p>
          <a:p>
            <a:r>
              <a:rPr lang="en-US" sz="2400" dirty="0" smtClean="0">
                <a:latin typeface="Garamond" panose="02020404030301010803" pitchFamily="18" charset="0"/>
              </a:rPr>
              <a:t>An extension before the due date can be requested if all items can’t be addressed via email</a:t>
            </a:r>
          </a:p>
          <a:p>
            <a:r>
              <a:rPr lang="en-US" sz="2400" dirty="0" smtClean="0">
                <a:latin typeface="Garamond" panose="02020404030301010803" pitchFamily="18" charset="0"/>
              </a:rPr>
              <a:t>It’s to the properties advantage to clear all findings so that 8823’s are issued as out of </a:t>
            </a:r>
            <a:r>
              <a:rPr lang="en-US" sz="2400" smtClean="0">
                <a:latin typeface="Garamond" panose="02020404030301010803" pitchFamily="18" charset="0"/>
              </a:rPr>
              <a:t>compliance/compliance corrected</a:t>
            </a:r>
            <a:endParaRPr lang="en-US" sz="2400" dirty="0">
              <a:latin typeface="Garamond" panose="02020404030301010803" pitchFamily="18" charset="0"/>
            </a:endParaRPr>
          </a:p>
        </p:txBody>
      </p:sp>
    </p:spTree>
    <p:extLst>
      <p:ext uri="{BB962C8B-B14F-4D97-AF65-F5344CB8AC3E}">
        <p14:creationId xmlns:p14="http://schemas.microsoft.com/office/powerpoint/2010/main" val="1745333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panose="02020404030301010803" pitchFamily="18" charset="0"/>
              </a:rPr>
              <a:t>Questions?</a:t>
            </a:r>
            <a:endParaRPr lang="en-US" dirty="0">
              <a:latin typeface="Garamond" panose="02020404030301010803" pitchFamily="18" charset="0"/>
            </a:endParaRPr>
          </a:p>
        </p:txBody>
      </p:sp>
      <p:pic>
        <p:nvPicPr>
          <p:cNvPr id="10" name="Content Placeholder 9"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6123" y="1520802"/>
            <a:ext cx="4491753" cy="374789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783049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656179"/>
          </a:xfrm>
        </p:spPr>
        <p:txBody>
          <a:bodyPr>
            <a:normAutofit/>
          </a:bodyPr>
          <a:lstStyle/>
          <a:p>
            <a:r>
              <a:rPr lang="en-US" b="0" dirty="0" smtClean="0"/>
              <a:t>			</a:t>
            </a:r>
            <a:r>
              <a:rPr lang="en-US" b="0" dirty="0" smtClean="0">
                <a:latin typeface="Garamond" panose="02020404030301010803" pitchFamily="18" charset="0"/>
              </a:rPr>
              <a:t>Issue #10</a:t>
            </a:r>
            <a:br>
              <a:rPr lang="en-US" b="0" dirty="0" smtClean="0">
                <a:latin typeface="Garamond" panose="02020404030301010803" pitchFamily="18" charset="0"/>
              </a:rPr>
            </a:br>
            <a:r>
              <a:rPr lang="en-US" b="0" dirty="0" smtClean="0"/>
              <a:t>	   </a:t>
            </a:r>
            <a:endParaRPr lang="en-US" sz="2700" b="0" dirty="0">
              <a:solidFill>
                <a:srgbClr val="C00000"/>
              </a:solidFill>
            </a:endParaRPr>
          </a:p>
        </p:txBody>
      </p:sp>
      <p:sp>
        <p:nvSpPr>
          <p:cNvPr id="3" name="Content Placeholder 2"/>
          <p:cNvSpPr>
            <a:spLocks noGrp="1"/>
          </p:cNvSpPr>
          <p:nvPr>
            <p:ph idx="1"/>
          </p:nvPr>
        </p:nvSpPr>
        <p:spPr/>
        <p:txBody>
          <a:bodyPr/>
          <a:lstStyle/>
          <a:p>
            <a:pPr marL="0" indent="0">
              <a:lnSpc>
                <a:spcPct val="100000"/>
              </a:lnSpc>
              <a:buNone/>
            </a:pPr>
            <a:endParaRPr lang="en-US" dirty="0" smtClean="0">
              <a:latin typeface="Garamond" panose="02020404030301010803" pitchFamily="18" charset="0"/>
            </a:endParaRPr>
          </a:p>
          <a:p>
            <a:pPr>
              <a:lnSpc>
                <a:spcPct val="100000"/>
              </a:lnSpc>
            </a:pPr>
            <a:r>
              <a:rPr lang="en-US" dirty="0" smtClean="0">
                <a:latin typeface="Garamond" panose="02020404030301010803" pitchFamily="18" charset="0"/>
              </a:rPr>
              <a:t>GFI (Ground fault interrupters) Inoperable</a:t>
            </a:r>
          </a:p>
          <a:p>
            <a:pPr>
              <a:lnSpc>
                <a:spcPct val="100000"/>
              </a:lnSpc>
            </a:pPr>
            <a:endParaRPr lang="en-US" dirty="0">
              <a:latin typeface="Garamond" panose="02020404030301010803" pitchFamily="18" charset="0"/>
            </a:endParaRPr>
          </a:p>
          <a:p>
            <a:pPr lvl="1">
              <a:buFont typeface="Wingdings" panose="05000000000000000000" pitchFamily="2" charset="2"/>
              <a:buChar char="Ø"/>
            </a:pPr>
            <a:r>
              <a:rPr lang="en-US" dirty="0" smtClean="0">
                <a:latin typeface="Garamond" panose="02020404030301010803" pitchFamily="18" charset="0"/>
              </a:rPr>
              <a:t>GFI does not function. This is an automatic non-life threating health and safety concern</a:t>
            </a:r>
            <a:endParaRPr lang="en-US" dirty="0">
              <a:latin typeface="Garamond" panose="02020404030301010803" pitchFamily="18" charset="0"/>
            </a:endParaRPr>
          </a:p>
        </p:txBody>
      </p:sp>
    </p:spTree>
    <p:extLst>
      <p:ext uri="{BB962C8B-B14F-4D97-AF65-F5344CB8AC3E}">
        <p14:creationId xmlns:p14="http://schemas.microsoft.com/office/powerpoint/2010/main" val="4062052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0" dirty="0" smtClean="0">
                <a:latin typeface="Garamond" panose="02020404030301010803" pitchFamily="18" charset="0"/>
              </a:rPr>
              <a:t>Issue #9</a:t>
            </a:r>
            <a:br>
              <a:rPr lang="en-US" b="0" dirty="0" smtClean="0">
                <a:latin typeface="Garamond" panose="02020404030301010803" pitchFamily="18" charset="0"/>
              </a:rPr>
            </a:br>
            <a:r>
              <a:rPr lang="en-US" b="0" dirty="0"/>
              <a:t>	</a:t>
            </a:r>
            <a:endParaRPr lang="en-US" b="0" dirty="0">
              <a:solidFill>
                <a:srgbClr val="C00000"/>
              </a:solidFill>
            </a:endParaRPr>
          </a:p>
        </p:txBody>
      </p:sp>
      <p:sp>
        <p:nvSpPr>
          <p:cNvPr id="3" name="Content Placeholder 2"/>
          <p:cNvSpPr>
            <a:spLocks noGrp="1"/>
          </p:cNvSpPr>
          <p:nvPr>
            <p:ph idx="1"/>
          </p:nvPr>
        </p:nvSpPr>
        <p:spPr/>
        <p:txBody>
          <a:bodyPr/>
          <a:lstStyle/>
          <a:p>
            <a:pPr>
              <a:lnSpc>
                <a:spcPct val="100000"/>
              </a:lnSpc>
            </a:pPr>
            <a:r>
              <a:rPr lang="en-US" sz="2400" dirty="0" smtClean="0">
                <a:latin typeface="Garamond" panose="02020404030301010803" pitchFamily="18" charset="0"/>
              </a:rPr>
              <a:t>Overgrown vegetation</a:t>
            </a:r>
          </a:p>
          <a:p>
            <a:pPr lvl="1">
              <a:lnSpc>
                <a:spcPct val="100000"/>
              </a:lnSpc>
              <a:buFont typeface="Wingdings" panose="05000000000000000000" pitchFamily="2" charset="2"/>
              <a:buChar char="Ø"/>
            </a:pPr>
            <a:r>
              <a:rPr lang="en-US" dirty="0" smtClean="0">
                <a:latin typeface="Garamond" panose="02020404030301010803" pitchFamily="18" charset="0"/>
              </a:rPr>
              <a:t>Overgrown/Penetrating Vegetation</a:t>
            </a:r>
          </a:p>
          <a:p>
            <a:pPr lvl="2">
              <a:lnSpc>
                <a:spcPct val="100000"/>
              </a:lnSpc>
              <a:buFont typeface="Wingdings" panose="05000000000000000000" pitchFamily="2" charset="2"/>
              <a:buChar char="v"/>
            </a:pPr>
            <a:r>
              <a:rPr lang="en-US" sz="2400" dirty="0" smtClean="0">
                <a:latin typeface="Garamond" panose="02020404030301010803" pitchFamily="18" charset="0"/>
              </a:rPr>
              <a:t>Plant life has spread to unacceptable areas, unintended surfaces, or has grown in areas where it was not intended to grow</a:t>
            </a:r>
            <a:endParaRPr lang="en-US" sz="2400" dirty="0">
              <a:latin typeface="Garamond" panose="02020404030301010803" pitchFamily="18" charset="0"/>
            </a:endParaRP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1014122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smtClean="0"/>
              <a:t>			</a:t>
            </a:r>
            <a:r>
              <a:rPr lang="en-US" b="0" dirty="0" smtClean="0">
                <a:latin typeface="Garamond" panose="02020404030301010803" pitchFamily="18" charset="0"/>
              </a:rPr>
              <a:t>Issue #8</a:t>
            </a:r>
            <a:br>
              <a:rPr lang="en-US" b="0" dirty="0" smtClean="0">
                <a:latin typeface="Garamond" panose="02020404030301010803" pitchFamily="18" charset="0"/>
              </a:rPr>
            </a:br>
            <a:r>
              <a:rPr lang="en-US" b="0" dirty="0"/>
              <a:t>	</a:t>
            </a:r>
            <a:r>
              <a:rPr lang="en-US" b="0" dirty="0" smtClean="0">
                <a:solidFill>
                  <a:srgbClr val="C00000"/>
                </a:solidFill>
              </a:rPr>
              <a:t>  </a:t>
            </a:r>
            <a:endParaRPr lang="en-US" sz="3200" b="0" dirty="0">
              <a:solidFill>
                <a:srgbClr val="C00000"/>
              </a:solidFill>
            </a:endParaRPr>
          </a:p>
        </p:txBody>
      </p:sp>
      <p:sp>
        <p:nvSpPr>
          <p:cNvPr id="3" name="Content Placeholder 2"/>
          <p:cNvSpPr>
            <a:spLocks noGrp="1"/>
          </p:cNvSpPr>
          <p:nvPr>
            <p:ph idx="1"/>
          </p:nvPr>
        </p:nvSpPr>
        <p:spPr/>
        <p:txBody>
          <a:bodyPr>
            <a:normAutofit/>
          </a:bodyPr>
          <a:lstStyle/>
          <a:p>
            <a:r>
              <a:rPr lang="en-US" sz="2400" dirty="0" smtClean="0">
                <a:latin typeface="Garamond" panose="02020404030301010803" pitchFamily="18" charset="0"/>
              </a:rPr>
              <a:t>Fire extinguisher not up to date</a:t>
            </a:r>
          </a:p>
          <a:p>
            <a:pPr lvl="1">
              <a:buFont typeface="Wingdings" panose="05000000000000000000" pitchFamily="2" charset="2"/>
              <a:buChar char="Ø"/>
            </a:pPr>
            <a:r>
              <a:rPr lang="en-US" dirty="0" smtClean="0">
                <a:latin typeface="Garamond" panose="02020404030301010803" pitchFamily="18" charset="0"/>
              </a:rPr>
              <a:t>Missing/Damaged/Expired Extinguishers</a:t>
            </a:r>
          </a:p>
          <a:p>
            <a:pPr lvl="2">
              <a:buFont typeface="Wingdings" panose="05000000000000000000" pitchFamily="2" charset="2"/>
              <a:buChar char="v"/>
            </a:pPr>
            <a:r>
              <a:rPr lang="en-US" sz="2400" dirty="0" smtClean="0">
                <a:latin typeface="Garamond" panose="02020404030301010803" pitchFamily="18" charset="0"/>
              </a:rPr>
              <a:t>A portable fire extinguisher is not where it should be, is damaged, or the extinguisher certification has expired. Included missing/damaged fire hoses where there are fire cabinets</a:t>
            </a:r>
          </a:p>
          <a:p>
            <a:pPr marL="0" indent="0">
              <a:buNone/>
            </a:pPr>
            <a:endParaRPr lang="en-US" sz="2400" dirty="0"/>
          </a:p>
        </p:txBody>
      </p:sp>
    </p:spTree>
    <p:extLst>
      <p:ext uri="{BB962C8B-B14F-4D97-AF65-F5344CB8AC3E}">
        <p14:creationId xmlns:p14="http://schemas.microsoft.com/office/powerpoint/2010/main" val="3262860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		</a:t>
            </a:r>
            <a:r>
              <a:rPr lang="en-US" b="0" dirty="0" smtClean="0">
                <a:latin typeface="Garamond" panose="02020404030301010803" pitchFamily="18" charset="0"/>
              </a:rPr>
              <a:t>      Issue #7</a:t>
            </a:r>
            <a:br>
              <a:rPr lang="en-US" b="0" dirty="0" smtClean="0">
                <a:latin typeface="Garamond" panose="02020404030301010803" pitchFamily="18" charset="0"/>
              </a:rPr>
            </a:br>
            <a:r>
              <a:rPr lang="en-US" b="0" dirty="0">
                <a:latin typeface="Garamond" panose="02020404030301010803" pitchFamily="18" charset="0"/>
              </a:rPr>
              <a:t>	</a:t>
            </a:r>
            <a:r>
              <a:rPr lang="en-US" b="0" dirty="0" smtClean="0">
                <a:latin typeface="Garamond" panose="02020404030301010803" pitchFamily="18" charset="0"/>
              </a:rPr>
              <a:t>	</a:t>
            </a:r>
            <a:r>
              <a:rPr lang="en-US" b="0" dirty="0" smtClean="0">
                <a:solidFill>
                  <a:srgbClr val="C00000"/>
                </a:solidFill>
                <a:latin typeface="Garamond" panose="02020404030301010803" pitchFamily="18" charset="0"/>
              </a:rPr>
              <a:t>	</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normAutofit/>
          </a:bodyPr>
          <a:lstStyle/>
          <a:p>
            <a:pPr>
              <a:lnSpc>
                <a:spcPct val="100000"/>
              </a:lnSpc>
            </a:pPr>
            <a:r>
              <a:rPr lang="en-US" sz="2400" dirty="0" smtClean="0">
                <a:latin typeface="Garamond" panose="02020404030301010803" pitchFamily="18" charset="0"/>
              </a:rPr>
              <a:t>Driveway cracking</a:t>
            </a:r>
            <a:endParaRPr lang="en-US" sz="2400" dirty="0">
              <a:latin typeface="Garamond" panose="02020404030301010803" pitchFamily="18" charset="0"/>
            </a:endParaRPr>
          </a:p>
          <a:p>
            <a:pPr lvl="1">
              <a:buFont typeface="Wingdings" panose="05000000000000000000" pitchFamily="2" charset="2"/>
              <a:buChar char="Ø"/>
            </a:pPr>
            <a:r>
              <a:rPr lang="en-US" dirty="0" smtClean="0">
                <a:latin typeface="Garamond" panose="02020404030301010803" pitchFamily="18" charset="0"/>
              </a:rPr>
              <a:t>Cracks/Settlement/Heaving/Loose Materials/Potholes</a:t>
            </a:r>
          </a:p>
          <a:p>
            <a:pPr lvl="2">
              <a:buFont typeface="Wingdings" panose="05000000000000000000" pitchFamily="2" charset="2"/>
              <a:buChar char="v"/>
            </a:pPr>
            <a:r>
              <a:rPr lang="en-US" sz="2400" dirty="0" smtClean="0">
                <a:latin typeface="Garamond" panose="02020404030301010803" pitchFamily="18" charset="0"/>
              </a:rPr>
              <a:t>There are visible faults in the pavement longitudinal, lateral, alligator, etc. The pavement sinks or rises because of the failure of the sub-base materials</a:t>
            </a:r>
            <a:endParaRPr lang="en-US" sz="2400" dirty="0">
              <a:latin typeface="Garamond" panose="02020404030301010803" pitchFamily="18" charset="0"/>
            </a:endParaRPr>
          </a:p>
        </p:txBody>
      </p:sp>
    </p:spTree>
    <p:extLst>
      <p:ext uri="{BB962C8B-B14F-4D97-AF65-F5344CB8AC3E}">
        <p14:creationId xmlns:p14="http://schemas.microsoft.com/office/powerpoint/2010/main" val="779937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			</a:t>
            </a:r>
            <a:r>
              <a:rPr lang="en-US" b="0" dirty="0" smtClean="0">
                <a:latin typeface="Garamond" panose="02020404030301010803" pitchFamily="18" charset="0"/>
              </a:rPr>
              <a:t>Issue #6</a:t>
            </a:r>
            <a:br>
              <a:rPr lang="en-US" b="0" dirty="0" smtClean="0">
                <a:latin typeface="Garamond" panose="02020404030301010803" pitchFamily="18" charset="0"/>
              </a:rPr>
            </a:br>
            <a:r>
              <a:rPr lang="en-US" b="0" dirty="0"/>
              <a:t>	</a:t>
            </a:r>
            <a:r>
              <a:rPr lang="en-US" b="0" dirty="0" smtClean="0"/>
              <a:t>	</a:t>
            </a:r>
            <a:endParaRPr lang="en-US" sz="3200" b="0" dirty="0">
              <a:solidFill>
                <a:srgbClr val="C00000"/>
              </a:solidFill>
            </a:endParaRPr>
          </a:p>
        </p:txBody>
      </p:sp>
      <p:sp>
        <p:nvSpPr>
          <p:cNvPr id="3" name="Content Placeholder 2"/>
          <p:cNvSpPr>
            <a:spLocks noGrp="1"/>
          </p:cNvSpPr>
          <p:nvPr>
            <p:ph idx="1"/>
          </p:nvPr>
        </p:nvSpPr>
        <p:spPr/>
        <p:txBody>
          <a:bodyPr>
            <a:normAutofit/>
          </a:bodyPr>
          <a:lstStyle/>
          <a:p>
            <a:pPr>
              <a:lnSpc>
                <a:spcPct val="100000"/>
              </a:lnSpc>
            </a:pPr>
            <a:r>
              <a:rPr lang="en-US" sz="2400" dirty="0" smtClean="0">
                <a:latin typeface="Garamond" panose="02020404030301010803" pitchFamily="18" charset="0"/>
              </a:rPr>
              <a:t>Cracked window pane</a:t>
            </a:r>
          </a:p>
          <a:p>
            <a:pPr>
              <a:buFont typeface="Wingdings" panose="05000000000000000000" pitchFamily="2" charset="2"/>
              <a:buChar char="Ø"/>
            </a:pPr>
            <a:r>
              <a:rPr lang="en-US" sz="2400" dirty="0" smtClean="0">
                <a:latin typeface="Garamond" panose="02020404030301010803" pitchFamily="18" charset="0"/>
              </a:rPr>
              <a:t>Cracked/Broken/Missing panes</a:t>
            </a:r>
          </a:p>
          <a:p>
            <a:pPr lvl="1">
              <a:buFont typeface="Wingdings" panose="05000000000000000000" pitchFamily="2" charset="2"/>
              <a:buChar char="v"/>
            </a:pPr>
            <a:r>
              <a:rPr lang="en-US" dirty="0" smtClean="0">
                <a:latin typeface="Garamond" panose="02020404030301010803" pitchFamily="18" charset="0"/>
              </a:rPr>
              <a:t>A glass pane is cracked, broken, or missing from the window sash</a:t>
            </a:r>
          </a:p>
          <a:p>
            <a:r>
              <a:rPr lang="en-US" sz="2400" dirty="0" smtClean="0">
                <a:latin typeface="Garamond" panose="02020404030301010803" pitchFamily="18" charset="0"/>
              </a:rPr>
              <a:t>Inoperable window</a:t>
            </a:r>
          </a:p>
          <a:p>
            <a:pPr lvl="1">
              <a:buFont typeface="Wingdings" panose="05000000000000000000" pitchFamily="2" charset="2"/>
              <a:buChar char="Ø"/>
            </a:pPr>
            <a:r>
              <a:rPr lang="en-US" dirty="0" smtClean="0">
                <a:latin typeface="Garamond" panose="02020404030301010803" pitchFamily="18" charset="0"/>
              </a:rPr>
              <a:t>Inoperable/Not lockable</a:t>
            </a:r>
          </a:p>
          <a:p>
            <a:pPr lvl="2">
              <a:buFont typeface="Wingdings" panose="05000000000000000000" pitchFamily="2" charset="2"/>
              <a:buChar char="v"/>
            </a:pPr>
            <a:r>
              <a:rPr lang="en-US" sz="2400" dirty="0" smtClean="0">
                <a:latin typeface="Garamond" panose="02020404030301010803" pitchFamily="18" charset="0"/>
              </a:rPr>
              <a:t>A window can not be opened or closed because of damage to the frame, faulty hardware, or other cause</a:t>
            </a:r>
            <a:endParaRPr lang="en-US" sz="2400" dirty="0">
              <a:latin typeface="Garamond" panose="02020404030301010803" pitchFamily="18" charset="0"/>
            </a:endParaRPr>
          </a:p>
          <a:p>
            <a:endParaRPr lang="en-US" dirty="0"/>
          </a:p>
        </p:txBody>
      </p:sp>
    </p:spTree>
    <p:extLst>
      <p:ext uri="{BB962C8B-B14F-4D97-AF65-F5344CB8AC3E}">
        <p14:creationId xmlns:p14="http://schemas.microsoft.com/office/powerpoint/2010/main" val="948374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latin typeface="Garamond" panose="02020404030301010803" pitchFamily="18" charset="0"/>
              </a:rPr>
              <a:t>Issue #5</a:t>
            </a:r>
            <a:br>
              <a:rPr lang="en-US" b="0" dirty="0" smtClean="0">
                <a:latin typeface="Garamond" panose="02020404030301010803" pitchFamily="18" charset="0"/>
              </a:rPr>
            </a:br>
            <a:endParaRPr lang="en-US" sz="3600"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normAutofit/>
          </a:bodyPr>
          <a:lstStyle/>
          <a:p>
            <a:pPr>
              <a:lnSpc>
                <a:spcPct val="100000"/>
              </a:lnSpc>
            </a:pPr>
            <a:r>
              <a:rPr lang="en-US" sz="2400" dirty="0" smtClean="0">
                <a:latin typeface="Garamond" panose="02020404030301010803" pitchFamily="18" charset="0"/>
              </a:rPr>
              <a:t>Missing drain stop/Inoperable drain stop</a:t>
            </a:r>
          </a:p>
          <a:p>
            <a:pPr lvl="1">
              <a:lnSpc>
                <a:spcPct val="100000"/>
              </a:lnSpc>
              <a:buFont typeface="Wingdings" panose="05000000000000000000" pitchFamily="2" charset="2"/>
              <a:buChar char="Ø"/>
            </a:pPr>
            <a:r>
              <a:rPr lang="en-US" dirty="0" smtClean="0">
                <a:latin typeface="Garamond" panose="02020404030301010803" pitchFamily="18" charset="0"/>
              </a:rPr>
              <a:t>Lavatory/Sink damaged/Missing damaged/missing</a:t>
            </a:r>
          </a:p>
          <a:p>
            <a:pPr lvl="2">
              <a:lnSpc>
                <a:spcPct val="100000"/>
              </a:lnSpc>
              <a:buFont typeface="Wingdings" panose="05000000000000000000" pitchFamily="2" charset="2"/>
              <a:buChar char="v"/>
            </a:pPr>
            <a:r>
              <a:rPr lang="en-US" sz="2400" dirty="0" smtClean="0">
                <a:latin typeface="Garamond" panose="02020404030301010803" pitchFamily="18" charset="0"/>
              </a:rPr>
              <a:t>A stopper is missing/unhooked</a:t>
            </a:r>
          </a:p>
          <a:p>
            <a:pPr marL="457200" lvl="1" indent="0">
              <a:lnSpc>
                <a:spcPct val="100000"/>
              </a:lnSpc>
              <a:buNone/>
            </a:pPr>
            <a:endParaRPr lang="en-US" dirty="0">
              <a:latin typeface="Garamond" panose="02020404030301010803" pitchFamily="18" charset="0"/>
            </a:endParaRPr>
          </a:p>
        </p:txBody>
      </p:sp>
    </p:spTree>
    <p:extLst>
      <p:ext uri="{BB962C8B-B14F-4D97-AF65-F5344CB8AC3E}">
        <p14:creationId xmlns:p14="http://schemas.microsoft.com/office/powerpoint/2010/main" val="1367992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latin typeface="Garamond" panose="02020404030301010803" pitchFamily="18" charset="0"/>
              </a:rPr>
              <a:t>Issue #4</a:t>
            </a:r>
            <a:br>
              <a:rPr lang="en-US" b="0" dirty="0" smtClean="0">
                <a:latin typeface="Garamond" panose="02020404030301010803" pitchFamily="18" charset="0"/>
              </a:rPr>
            </a:br>
            <a:endParaRPr lang="en-US" sz="3200"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normAutofit/>
          </a:bodyPr>
          <a:lstStyle/>
          <a:p>
            <a:pPr>
              <a:lnSpc>
                <a:spcPct val="100000"/>
              </a:lnSpc>
            </a:pPr>
            <a:r>
              <a:rPr lang="en-US" sz="2400" dirty="0" smtClean="0">
                <a:latin typeface="Garamond" panose="02020404030301010803" pitchFamily="18" charset="0"/>
              </a:rPr>
              <a:t>Water damage/ceiling</a:t>
            </a:r>
          </a:p>
          <a:p>
            <a:pPr lvl="1">
              <a:lnSpc>
                <a:spcPct val="100000"/>
              </a:lnSpc>
              <a:buFont typeface="Wingdings" panose="05000000000000000000" pitchFamily="2" charset="2"/>
              <a:buChar char="Ø"/>
            </a:pPr>
            <a:r>
              <a:rPr lang="en-US" dirty="0" smtClean="0">
                <a:latin typeface="Garamond" panose="02020404030301010803" pitchFamily="18" charset="0"/>
              </a:rPr>
              <a:t>Water Stains/Water Damage/Mold/Mildew</a:t>
            </a:r>
          </a:p>
          <a:p>
            <a:pPr lvl="2">
              <a:lnSpc>
                <a:spcPct val="100000"/>
              </a:lnSpc>
              <a:buFont typeface="Wingdings" panose="05000000000000000000" pitchFamily="2" charset="2"/>
              <a:buChar char="v"/>
            </a:pPr>
            <a:r>
              <a:rPr lang="en-US" sz="2400" dirty="0" smtClean="0">
                <a:latin typeface="Garamond" panose="02020404030301010803" pitchFamily="18" charset="0"/>
              </a:rPr>
              <a:t>Evidence of water infiltration, mold, or mildew that may have been caused by saturation or surface failure </a:t>
            </a:r>
          </a:p>
        </p:txBody>
      </p:sp>
    </p:spTree>
    <p:extLst>
      <p:ext uri="{BB962C8B-B14F-4D97-AF65-F5344CB8AC3E}">
        <p14:creationId xmlns:p14="http://schemas.microsoft.com/office/powerpoint/2010/main" val="449873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14325"/>
            <a:ext cx="7555794" cy="1141496"/>
          </a:xfrm>
        </p:spPr>
        <p:txBody>
          <a:bodyPr>
            <a:noAutofit/>
          </a:bodyPr>
          <a:lstStyle/>
          <a:p>
            <a:pPr algn="ctr"/>
            <a:r>
              <a:rPr lang="en-US" b="0" dirty="0" smtClean="0">
                <a:latin typeface="Garamond" panose="02020404030301010803" pitchFamily="18" charset="0"/>
              </a:rPr>
              <a:t>Issue #3</a:t>
            </a:r>
            <a:br>
              <a:rPr lang="en-US" b="0" dirty="0" smtClean="0">
                <a:latin typeface="Garamond" panose="02020404030301010803" pitchFamily="18" charset="0"/>
              </a:rPr>
            </a:br>
            <a:r>
              <a:rPr lang="en-US" b="0" dirty="0" smtClean="0">
                <a:solidFill>
                  <a:srgbClr val="C00000"/>
                </a:solidFill>
                <a:latin typeface="Garamond" panose="02020404030301010803" pitchFamily="18" charset="0"/>
              </a:rPr>
              <a:t>Health &amp; Safety</a:t>
            </a:r>
            <a:r>
              <a:rPr lang="en-US" b="0" dirty="0" smtClean="0">
                <a:latin typeface="Garamond" panose="02020404030301010803" pitchFamily="18" charset="0"/>
              </a:rPr>
              <a:t/>
            </a:r>
            <a:br>
              <a:rPr lang="en-US" b="0" dirty="0" smtClean="0">
                <a:latin typeface="Garamond" panose="02020404030301010803" pitchFamily="18" charset="0"/>
              </a:rPr>
            </a:b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530578" y="1876926"/>
            <a:ext cx="7984772" cy="4300037"/>
          </a:xfrm>
        </p:spPr>
        <p:txBody>
          <a:bodyPr>
            <a:noAutofit/>
          </a:bodyPr>
          <a:lstStyle/>
          <a:p>
            <a:pPr>
              <a:lnSpc>
                <a:spcPct val="100000"/>
              </a:lnSpc>
            </a:pPr>
            <a:r>
              <a:rPr lang="en-US" sz="2400" dirty="0" smtClean="0">
                <a:latin typeface="Garamond" panose="02020404030301010803" pitchFamily="18" charset="0"/>
              </a:rPr>
              <a:t>Fire rated doors do not engage in a positive latch</a:t>
            </a:r>
          </a:p>
          <a:p>
            <a:pPr lvl="1">
              <a:lnSpc>
                <a:spcPct val="100000"/>
              </a:lnSpc>
              <a:buFont typeface="Wingdings" panose="05000000000000000000" pitchFamily="2" charset="2"/>
              <a:buChar char="Ø"/>
            </a:pPr>
            <a:r>
              <a:rPr lang="en-US" dirty="0" smtClean="0">
                <a:latin typeface="Garamond" panose="02020404030301010803" pitchFamily="18" charset="0"/>
              </a:rPr>
              <a:t>Damaged Hardware/Locks</a:t>
            </a:r>
          </a:p>
          <a:p>
            <a:pPr lvl="2">
              <a:lnSpc>
                <a:spcPct val="100000"/>
              </a:lnSpc>
              <a:buFont typeface="Wingdings" panose="05000000000000000000" pitchFamily="2" charset="2"/>
              <a:buChar char="v"/>
            </a:pPr>
            <a:r>
              <a:rPr lang="en-US" sz="2400" dirty="0" smtClean="0">
                <a:latin typeface="Garamond" panose="02020404030301010803" pitchFamily="18" charset="0"/>
              </a:rPr>
              <a:t>Door panic hardware does not function properly</a:t>
            </a:r>
          </a:p>
          <a:p>
            <a:pPr marL="914400" lvl="2" indent="0">
              <a:lnSpc>
                <a:spcPct val="100000"/>
              </a:lnSpc>
              <a:buNone/>
            </a:pPr>
            <a:r>
              <a:rPr lang="en-US" sz="2400" dirty="0" smtClean="0">
                <a:latin typeface="Garamond" panose="02020404030301010803" pitchFamily="18" charset="0"/>
              </a:rPr>
              <a:t>-OR-</a:t>
            </a:r>
          </a:p>
          <a:p>
            <a:pPr lvl="2">
              <a:lnSpc>
                <a:spcPct val="100000"/>
              </a:lnSpc>
              <a:buFont typeface="Wingdings" panose="05000000000000000000" pitchFamily="2" charset="2"/>
              <a:buChar char="v"/>
            </a:pPr>
            <a:r>
              <a:rPr lang="en-US" sz="2400" dirty="0" smtClean="0">
                <a:latin typeface="Garamond" panose="02020404030301010803" pitchFamily="18" charset="0"/>
              </a:rPr>
              <a:t>Entry door or fire/emergency door does not function properly or cannot be locked because of damage to the doors hardware</a:t>
            </a:r>
          </a:p>
          <a:p>
            <a:pPr lvl="2">
              <a:lnSpc>
                <a:spcPct val="100000"/>
              </a:lnSpc>
              <a:buFont typeface="Wingdings" panose="05000000000000000000" pitchFamily="2" charset="2"/>
              <a:buChar char="v"/>
            </a:pPr>
            <a:endParaRPr lang="en-US" sz="2400" dirty="0" smtClean="0">
              <a:latin typeface="Garamond" panose="02020404030301010803" pitchFamily="18" charset="0"/>
            </a:endParaRPr>
          </a:p>
          <a:p>
            <a:pPr lvl="1">
              <a:lnSpc>
                <a:spcPct val="100000"/>
              </a:lnSpc>
              <a:buFont typeface="Wingdings" panose="05000000000000000000" pitchFamily="2" charset="2"/>
              <a:buChar char="Ø"/>
            </a:pPr>
            <a:endParaRPr lang="en-US" sz="2000" dirty="0" smtClean="0"/>
          </a:p>
          <a:p>
            <a:pPr marL="0" indent="0">
              <a:lnSpc>
                <a:spcPct val="100000"/>
              </a:lnSpc>
              <a:buNone/>
            </a:pPr>
            <a:endParaRPr lang="en-US" sz="2400" dirty="0" smtClean="0"/>
          </a:p>
          <a:p>
            <a:pPr marL="0" indent="0">
              <a:lnSpc>
                <a:spcPct val="100000"/>
              </a:lnSpc>
              <a:buNone/>
            </a:pPr>
            <a:endParaRPr lang="en-US" sz="2400" dirty="0" smtClean="0"/>
          </a:p>
        </p:txBody>
      </p:sp>
    </p:spTree>
    <p:extLst>
      <p:ext uri="{BB962C8B-B14F-4D97-AF65-F5344CB8AC3E}">
        <p14:creationId xmlns:p14="http://schemas.microsoft.com/office/powerpoint/2010/main" val="1464997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ineHousing-1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7F8E10EE-53B9-40DD-9075-5A5497849F93}"/>
    </a:ext>
  </a:extLst>
</a:theme>
</file>

<file path=ppt/theme/theme10.xml><?xml version="1.0" encoding="utf-8"?>
<a:theme xmlns:a="http://schemas.openxmlformats.org/drawingml/2006/main" name="MaineHousing-2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9FECB7-81A7-4730-A360-38D436D65BA6}"/>
    </a:ext>
  </a:extLst>
</a:theme>
</file>

<file path=ppt/theme/theme11.xml><?xml version="1.0" encoding="utf-8"?>
<a:theme xmlns:a="http://schemas.openxmlformats.org/drawingml/2006/main" name="MaineHousing-2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EBB6B894-5407-455B-979F-9D27FE2A0D5E}"/>
    </a:ext>
  </a:extLst>
</a:theme>
</file>

<file path=ppt/theme/theme12.xml><?xml version="1.0" encoding="utf-8"?>
<a:theme xmlns:a="http://schemas.openxmlformats.org/drawingml/2006/main" name="MaineHousing-2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40504EF-87CF-4EDB-889E-F8FE20355FB2}"/>
    </a:ext>
  </a:extLst>
</a:theme>
</file>

<file path=ppt/theme/theme13.xml><?xml version="1.0" encoding="utf-8"?>
<a:theme xmlns:a="http://schemas.openxmlformats.org/drawingml/2006/main" name="MaineHousing-2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0436653-06FF-4BDF-8A72-42EBF2B64ADC}"/>
    </a:ext>
  </a:extLst>
</a:theme>
</file>

<file path=ppt/theme/theme14.xml><?xml version="1.0" encoding="utf-8"?>
<a:theme xmlns:a="http://schemas.openxmlformats.org/drawingml/2006/main" name="MaineHousing-2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5D14C828-B582-410F-94DB-C97FBD63D597}"/>
    </a:ext>
  </a:extLst>
</a:theme>
</file>

<file path=ppt/theme/theme15.xml><?xml version="1.0" encoding="utf-8"?>
<a:theme xmlns:a="http://schemas.openxmlformats.org/drawingml/2006/main" name="MaineHousing-2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92442B94-DDC3-4D91-B514-7A76245B8A87}"/>
    </a:ext>
  </a:extLst>
</a:theme>
</file>

<file path=ppt/theme/theme16.xml><?xml version="1.0" encoding="utf-8"?>
<a:theme xmlns:a="http://schemas.openxmlformats.org/drawingml/2006/main" name="MaineHousing-2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ED48BA5-ABA8-42A4-974C-F4C2108FE714}"/>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eHousing-1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B09516-1F48-433A-87E1-89C4CC37505C}"/>
    </a:ext>
  </a:extLst>
</a:theme>
</file>

<file path=ppt/theme/theme3.xml><?xml version="1.0" encoding="utf-8"?>
<a:theme xmlns:a="http://schemas.openxmlformats.org/drawingml/2006/main" name="MaineHousing-1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AC73FC93-E15F-4A4A-A14D-6A2E8A9F3953}"/>
    </a:ext>
  </a:extLst>
</a:theme>
</file>

<file path=ppt/theme/theme4.xml><?xml version="1.0" encoding="utf-8"?>
<a:theme xmlns:a="http://schemas.openxmlformats.org/drawingml/2006/main" name="MaineHousing-1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69438075-E470-446F-9B7C-64AC0BF2987C}"/>
    </a:ext>
  </a:extLst>
</a:theme>
</file>

<file path=ppt/theme/theme5.xml><?xml version="1.0" encoding="utf-8"?>
<a:theme xmlns:a="http://schemas.openxmlformats.org/drawingml/2006/main" name="MaineHousing-1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844BBF17-0EEA-4885-81A4-B6A5961A6856}"/>
    </a:ext>
  </a:extLst>
</a:theme>
</file>

<file path=ppt/theme/theme6.xml><?xml version="1.0" encoding="utf-8"?>
<a:theme xmlns:a="http://schemas.openxmlformats.org/drawingml/2006/main" name="MaineHousing-1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07EFBB25-E1F0-4E8D-8CFF-709E51D236D2}"/>
    </a:ext>
  </a:extLst>
</a:theme>
</file>

<file path=ppt/theme/theme7.xml><?xml version="1.0" encoding="utf-8"?>
<a:theme xmlns:a="http://schemas.openxmlformats.org/drawingml/2006/main" name="MaineHousing-1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B5F7F193-F0CF-4E45-B97E-3CC32EBF9AA3}"/>
    </a:ext>
  </a:extLst>
</a:theme>
</file>

<file path=ppt/theme/theme8.xml><?xml version="1.0" encoding="utf-8"?>
<a:theme xmlns:a="http://schemas.openxmlformats.org/drawingml/2006/main" name="MaineHousing-1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054B088-3B0A-4307-B724-1A6A03E2DAE3}"/>
    </a:ext>
  </a:extLst>
</a:theme>
</file>

<file path=ppt/theme/theme9.xml><?xml version="1.0" encoding="utf-8"?>
<a:theme xmlns:a="http://schemas.openxmlformats.org/drawingml/2006/main" name="MaineHousing-2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2D893B8-C5EE-4826-B9D1-321BEF5F1725}"/>
    </a:ext>
  </a:extLst>
</a:theme>
</file>

<file path=docProps/app.xml><?xml version="1.0" encoding="utf-8"?>
<Properties xmlns="http://schemas.openxmlformats.org/officeDocument/2006/extended-properties" xmlns:vt="http://schemas.openxmlformats.org/officeDocument/2006/docPropsVTypes">
  <Template>MaineHousing 2020 - 26 Edison Drive</Template>
  <TotalTime>1733</TotalTime>
  <Words>527</Words>
  <Application>Microsoft Office PowerPoint</Application>
  <PresentationFormat>On-screen Show (4:3)</PresentationFormat>
  <Paragraphs>73</Paragraphs>
  <Slides>14</Slides>
  <Notes>6</Notes>
  <HiddenSlides>0</HiddenSlides>
  <MMClips>0</MMClips>
  <ScaleCrop>false</ScaleCrop>
  <HeadingPairs>
    <vt:vector size="6" baseType="variant">
      <vt:variant>
        <vt:lpstr>Fonts Used</vt:lpstr>
      </vt:variant>
      <vt:variant>
        <vt:i4>4</vt:i4>
      </vt:variant>
      <vt:variant>
        <vt:lpstr>Theme</vt:lpstr>
      </vt:variant>
      <vt:variant>
        <vt:i4>16</vt:i4>
      </vt:variant>
      <vt:variant>
        <vt:lpstr>Slide Titles</vt:lpstr>
      </vt:variant>
      <vt:variant>
        <vt:i4>14</vt:i4>
      </vt:variant>
    </vt:vector>
  </HeadingPairs>
  <TitlesOfParts>
    <vt:vector size="34" baseType="lpstr">
      <vt:lpstr>Arial</vt:lpstr>
      <vt:lpstr>Calibri</vt:lpstr>
      <vt:lpstr>Garamond</vt:lpstr>
      <vt:lpstr>Wingdings</vt:lpstr>
      <vt:lpstr>MaineHousing-1a</vt:lpstr>
      <vt:lpstr>MaineHousing-1b</vt:lpstr>
      <vt:lpstr>MaineHousing-1c</vt:lpstr>
      <vt:lpstr>MaineHousing-1d</vt:lpstr>
      <vt:lpstr>MaineHousing-1e</vt:lpstr>
      <vt:lpstr>MaineHousing-1f</vt:lpstr>
      <vt:lpstr>MaineHousing-1g</vt:lpstr>
      <vt:lpstr>MaineHousing-1h</vt:lpstr>
      <vt:lpstr>MaineHousing-2a</vt:lpstr>
      <vt:lpstr>MaineHousing-2b</vt:lpstr>
      <vt:lpstr>MaineHousing-2c</vt:lpstr>
      <vt:lpstr>MaineHousing-2d</vt:lpstr>
      <vt:lpstr>MaineHousing-2e</vt:lpstr>
      <vt:lpstr>MaineHousing-2f</vt:lpstr>
      <vt:lpstr>MaineHousing-2g</vt:lpstr>
      <vt:lpstr>MaineHousing-2h</vt:lpstr>
      <vt:lpstr>IRS Form 8823  &amp;  Ten Common Physical Plant Inspection Findings </vt:lpstr>
      <vt:lpstr>   Issue #10     </vt:lpstr>
      <vt:lpstr>   Issue #9  </vt:lpstr>
      <vt:lpstr>   Issue #8    </vt:lpstr>
      <vt:lpstr>        Issue #7    </vt:lpstr>
      <vt:lpstr>   Issue #6   </vt:lpstr>
      <vt:lpstr>Issue #5 </vt:lpstr>
      <vt:lpstr>Issue #4 </vt:lpstr>
      <vt:lpstr>Issue #3 Health &amp; Safety </vt:lpstr>
      <vt:lpstr>Issue #2 Health &amp; Safety</vt:lpstr>
      <vt:lpstr>       Issue #1             Exigent Health &amp; Safety  </vt:lpstr>
      <vt:lpstr>Why do we issue 8823’s for Physical Plant Inspections?</vt:lpstr>
      <vt:lpstr>How to clear reports</vt:lpstr>
      <vt:lpstr>Questions?</vt:lpstr>
    </vt:vector>
  </TitlesOfParts>
  <Company>MaineHousing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Cloutier</dc:creator>
  <cp:lastModifiedBy>Melissa L. Lizotte</cp:lastModifiedBy>
  <cp:revision>169</cp:revision>
  <dcterms:created xsi:type="dcterms:W3CDTF">2021-05-03T16:36:30Z</dcterms:created>
  <dcterms:modified xsi:type="dcterms:W3CDTF">2022-08-23T14:05:47Z</dcterms:modified>
</cp:coreProperties>
</file>