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701" r:id="rId4"/>
    <p:sldMasterId id="2147483713" r:id="rId5"/>
    <p:sldMasterId id="2147483725" r:id="rId6"/>
    <p:sldMasterId id="2147483737" r:id="rId7"/>
    <p:sldMasterId id="2147483749" r:id="rId8"/>
    <p:sldMasterId id="2147483761" r:id="rId9"/>
    <p:sldMasterId id="2147483773" r:id="rId10"/>
    <p:sldMasterId id="2147483785" r:id="rId11"/>
    <p:sldMasterId id="2147483797" r:id="rId12"/>
    <p:sldMasterId id="2147483809" r:id="rId13"/>
    <p:sldMasterId id="2147483821" r:id="rId14"/>
    <p:sldMasterId id="2147483833" r:id="rId15"/>
    <p:sldMasterId id="2147483845" r:id="rId16"/>
  </p:sldMasterIdLst>
  <p:notesMasterIdLst>
    <p:notesMasterId r:id="rId31"/>
  </p:notesMasterIdLst>
  <p:handoutMasterIdLst>
    <p:handoutMasterId r:id="rId32"/>
  </p:handoutMasterIdLst>
  <p:sldIdLst>
    <p:sldId id="256" r:id="rId17"/>
    <p:sldId id="278" r:id="rId18"/>
    <p:sldId id="276" r:id="rId19"/>
    <p:sldId id="275" r:id="rId20"/>
    <p:sldId id="274" r:id="rId21"/>
    <p:sldId id="273" r:id="rId22"/>
    <p:sldId id="259" r:id="rId23"/>
    <p:sldId id="258" r:id="rId24"/>
    <p:sldId id="266" r:id="rId25"/>
    <p:sldId id="267" r:id="rId26"/>
    <p:sldId id="277" r:id="rId27"/>
    <p:sldId id="272" r:id="rId28"/>
    <p:sldId id="279" r:id="rId29"/>
    <p:sldId id="26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BDC8"/>
    <a:srgbClr val="495869"/>
    <a:srgbClr val="F3C7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74186" autoAdjust="0"/>
  </p:normalViewPr>
  <p:slideViewPr>
    <p:cSldViewPr snapToGrid="0">
      <p:cViewPr varScale="1">
        <p:scale>
          <a:sx n="67" d="100"/>
          <a:sy n="67" d="100"/>
        </p:scale>
        <p:origin x="185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202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slide" Target="slides/slide5.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1C86319-497A-49E6-8C70-1B27BEAED6D0}" type="datetimeFigureOut">
              <a:rPr lang="en-US" smtClean="0"/>
              <a:t>8/23/2022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2A9F93-2FE1-4527-B833-22EC34370DC3}" type="slidenum">
              <a:rPr lang="en-US" smtClean="0"/>
              <a:t>‹#›</a:t>
            </a:fld>
            <a:endParaRPr lang="en-US" dirty="0"/>
          </a:p>
        </p:txBody>
      </p:sp>
    </p:spTree>
    <p:extLst>
      <p:ext uri="{BB962C8B-B14F-4D97-AF65-F5344CB8AC3E}">
        <p14:creationId xmlns:p14="http://schemas.microsoft.com/office/powerpoint/2010/main" val="2133273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7EB136-23CF-4ECB-8CAF-5C3052A3A650}" type="datetimeFigureOut">
              <a:rPr lang="en-US" smtClean="0"/>
              <a:t>8/23/2022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DF295-F049-411F-ABA8-DB48D88B7719}" type="slidenum">
              <a:rPr lang="en-US" smtClean="0"/>
              <a:t>‹#›</a:t>
            </a:fld>
            <a:endParaRPr lang="en-US" dirty="0"/>
          </a:p>
        </p:txBody>
      </p:sp>
    </p:spTree>
    <p:extLst>
      <p:ext uri="{BB962C8B-B14F-4D97-AF65-F5344CB8AC3E}">
        <p14:creationId xmlns:p14="http://schemas.microsoft.com/office/powerpoint/2010/main" val="878255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MC </a:t>
            </a:r>
            <a:endParaRPr lang="en-US" dirty="0"/>
          </a:p>
        </p:txBody>
      </p:sp>
      <p:sp>
        <p:nvSpPr>
          <p:cNvPr id="4" name="Slide Number Placeholder 3"/>
          <p:cNvSpPr>
            <a:spLocks noGrp="1"/>
          </p:cNvSpPr>
          <p:nvPr>
            <p:ph type="sldNum" sz="quarter" idx="10"/>
          </p:nvPr>
        </p:nvSpPr>
        <p:spPr/>
        <p:txBody>
          <a:bodyPr/>
          <a:lstStyle/>
          <a:p>
            <a:fld id="{D99DF295-F049-411F-ABA8-DB48D88B7719}" type="slidenum">
              <a:rPr lang="en-US" smtClean="0"/>
              <a:t>1</a:t>
            </a:fld>
            <a:endParaRPr lang="en-US" dirty="0"/>
          </a:p>
        </p:txBody>
      </p:sp>
    </p:spTree>
    <p:extLst>
      <p:ext uri="{BB962C8B-B14F-4D97-AF65-F5344CB8AC3E}">
        <p14:creationId xmlns:p14="http://schemas.microsoft.com/office/powerpoint/2010/main" val="596816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BM</a:t>
            </a:r>
            <a:endParaRPr lang="en-US" dirty="0"/>
          </a:p>
        </p:txBody>
      </p:sp>
      <p:sp>
        <p:nvSpPr>
          <p:cNvPr id="4" name="Slide Number Placeholder 3"/>
          <p:cNvSpPr>
            <a:spLocks noGrp="1"/>
          </p:cNvSpPr>
          <p:nvPr>
            <p:ph type="sldNum" sz="quarter" idx="10"/>
          </p:nvPr>
        </p:nvSpPr>
        <p:spPr/>
        <p:txBody>
          <a:bodyPr/>
          <a:lstStyle/>
          <a:p>
            <a:fld id="{D99DF295-F049-411F-ABA8-DB48D88B7719}" type="slidenum">
              <a:rPr lang="en-US" smtClean="0"/>
              <a:t>7</a:t>
            </a:fld>
            <a:endParaRPr lang="en-US" dirty="0"/>
          </a:p>
        </p:txBody>
      </p:sp>
    </p:spTree>
    <p:extLst>
      <p:ext uri="{BB962C8B-B14F-4D97-AF65-F5344CB8AC3E}">
        <p14:creationId xmlns:p14="http://schemas.microsoft.com/office/powerpoint/2010/main" val="4074289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BM</a:t>
            </a:r>
          </a:p>
        </p:txBody>
      </p:sp>
      <p:sp>
        <p:nvSpPr>
          <p:cNvPr id="4" name="Slide Number Placeholder 3"/>
          <p:cNvSpPr>
            <a:spLocks noGrp="1"/>
          </p:cNvSpPr>
          <p:nvPr>
            <p:ph type="sldNum" sz="quarter" idx="10"/>
          </p:nvPr>
        </p:nvSpPr>
        <p:spPr/>
        <p:txBody>
          <a:bodyPr/>
          <a:lstStyle/>
          <a:p>
            <a:fld id="{D99DF295-F049-411F-ABA8-DB48D88B7719}" type="slidenum">
              <a:rPr lang="en-US" smtClean="0"/>
              <a:t>8</a:t>
            </a:fld>
            <a:endParaRPr lang="en-US" dirty="0"/>
          </a:p>
        </p:txBody>
      </p:sp>
    </p:spTree>
    <p:extLst>
      <p:ext uri="{BB962C8B-B14F-4D97-AF65-F5344CB8AC3E}">
        <p14:creationId xmlns:p14="http://schemas.microsoft.com/office/powerpoint/2010/main" val="3859100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dirty="0" smtClean="0"/>
              <a:t>MC</a:t>
            </a:r>
          </a:p>
        </p:txBody>
      </p:sp>
      <p:sp>
        <p:nvSpPr>
          <p:cNvPr id="4" name="Slide Number Placeholder 3"/>
          <p:cNvSpPr>
            <a:spLocks noGrp="1"/>
          </p:cNvSpPr>
          <p:nvPr>
            <p:ph type="sldNum" sz="quarter" idx="10"/>
          </p:nvPr>
        </p:nvSpPr>
        <p:spPr/>
        <p:txBody>
          <a:bodyPr/>
          <a:lstStyle/>
          <a:p>
            <a:fld id="{D99DF295-F049-411F-ABA8-DB48D88B7719}" type="slidenum">
              <a:rPr lang="en-US" smtClean="0"/>
              <a:t>9</a:t>
            </a:fld>
            <a:endParaRPr lang="en-US" dirty="0"/>
          </a:p>
        </p:txBody>
      </p:sp>
    </p:spTree>
    <p:extLst>
      <p:ext uri="{BB962C8B-B14F-4D97-AF65-F5344CB8AC3E}">
        <p14:creationId xmlns:p14="http://schemas.microsoft.com/office/powerpoint/2010/main" val="1680359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dirty="0" smtClean="0"/>
              <a:t>MC</a:t>
            </a:r>
          </a:p>
        </p:txBody>
      </p:sp>
      <p:sp>
        <p:nvSpPr>
          <p:cNvPr id="4" name="Slide Number Placeholder 3"/>
          <p:cNvSpPr>
            <a:spLocks noGrp="1"/>
          </p:cNvSpPr>
          <p:nvPr>
            <p:ph type="sldNum" sz="quarter" idx="10"/>
          </p:nvPr>
        </p:nvSpPr>
        <p:spPr/>
        <p:txBody>
          <a:bodyPr/>
          <a:lstStyle/>
          <a:p>
            <a:fld id="{D99DF295-F049-411F-ABA8-DB48D88B7719}" type="slidenum">
              <a:rPr lang="en-US" smtClean="0"/>
              <a:t>10</a:t>
            </a:fld>
            <a:endParaRPr lang="en-US" dirty="0"/>
          </a:p>
        </p:txBody>
      </p:sp>
    </p:spTree>
    <p:extLst>
      <p:ext uri="{BB962C8B-B14F-4D97-AF65-F5344CB8AC3E}">
        <p14:creationId xmlns:p14="http://schemas.microsoft.com/office/powerpoint/2010/main" val="3008315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9DF295-F049-411F-ABA8-DB48D88B7719}" type="slidenum">
              <a:rPr lang="en-US" smtClean="0"/>
              <a:t>11</a:t>
            </a:fld>
            <a:endParaRPr lang="en-US" dirty="0"/>
          </a:p>
        </p:txBody>
      </p:sp>
    </p:spTree>
    <p:extLst>
      <p:ext uri="{BB962C8B-B14F-4D97-AF65-F5344CB8AC3E}">
        <p14:creationId xmlns:p14="http://schemas.microsoft.com/office/powerpoint/2010/main" val="83254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7"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30535201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92836001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162993762"/>
      </p:ext>
    </p:extLst>
  </p:cSld>
  <p:clrMapOvr>
    <a:masterClrMapping/>
  </p:clrMapOvr>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1569013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2797913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3470565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5773207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5207904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593673289"/>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17714067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67029959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F3C7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2370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ctr">
              <a:defRPr sz="6600"/>
            </a:lvl1pPr>
          </a:lstStyle>
          <a:p>
            <a:r>
              <a:rPr lang="en-US" dirty="0" smtClean="0"/>
              <a:t>Questions</a:t>
            </a:r>
            <a:endParaRPr lang="en-US" dirty="0"/>
          </a:p>
        </p:txBody>
      </p:sp>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8"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9"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20"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088809937"/>
      </p:ext>
    </p:extLst>
  </p:cSld>
  <p:clrMapOvr>
    <a:masterClrMapping/>
  </p:clrMapOvr>
  <p:timing>
    <p:tnLst>
      <p:par>
        <p:cTn id="1" dur="indefinite" restart="never" nodeType="tmRoot"/>
      </p:par>
    </p:tnLst>
  </p:timing>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706068476"/>
      </p:ext>
    </p:extLst>
  </p:cSld>
  <p:clrMapOvr>
    <a:masterClrMapping/>
  </p:clrMapOvr>
  <p:timing>
    <p:tnLst>
      <p:par>
        <p:cTn id="1" dur="indefinite" restart="never" nodeType="tmRoot"/>
      </p:par>
    </p:tnLst>
  </p:timing>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04908893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41531762"/>
      </p:ext>
    </p:extLst>
  </p:cSld>
  <p:clrMapOvr>
    <a:masterClrMapping/>
  </p:clrMapOvr>
  <p:timing>
    <p:tnLst>
      <p:par>
        <p:cTn id="1" dur="indefinite" restart="never" nodeType="tmRoot"/>
      </p:par>
    </p:tn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2367254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16550385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503563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92143647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02736358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2170106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8AAF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67826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8" name="Straight Connector 7"/>
          <p:cNvCxnSpPr/>
          <p:nvPr userDrawn="1"/>
        </p:nvCxnSpPr>
        <p:spPr>
          <a:xfrm>
            <a:off x="0" y="6164037"/>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2637" y="5695623"/>
            <a:ext cx="4798723" cy="804672"/>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0"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1"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2"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3"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79853451"/>
      </p:ext>
    </p:extLst>
  </p:cSld>
  <p:clrMapOvr>
    <a:masterClrMapping/>
  </p:clrMapOvr>
  <p:timing>
    <p:tnLst>
      <p:par>
        <p:cTn id="1" dur="indefinite" restart="never" nodeType="tmRoot"/>
      </p:par>
    </p:tnLst>
  </p:timing>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rgbClr val="8AAF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20991459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402961049"/>
      </p:ext>
    </p:extLst>
  </p:cSld>
  <p:clrMapOvr>
    <a:masterClrMapping/>
  </p:clrMapOvr>
  <p:timing>
    <p:tnLst>
      <p:par>
        <p:cTn id="1" dur="indefinite" restart="never" nodeType="tmRoot"/>
      </p:par>
    </p:tnLst>
  </p:timing>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35955413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381759"/>
      </p:ext>
    </p:extLst>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3701625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1525657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01037645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1527475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65599944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84236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008964707"/>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8684360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288057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301589160"/>
      </p:ext>
    </p:extLst>
  </p:cSld>
  <p:clrMapOvr>
    <a:masterClrMapping/>
  </p:clrMapOvr>
  <p:timing>
    <p:tnLst>
      <p:par>
        <p:cTn id="1" dur="indefinite" restart="never" nodeType="tmRoot"/>
      </p:par>
    </p:tnLst>
  </p:timing>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30619650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672630102"/>
      </p:ext>
    </p:extLst>
  </p:cSld>
  <p:clrMapOvr>
    <a:masterClrMapping/>
  </p:clrMapOvr>
  <p:timing>
    <p:tnLst>
      <p:par>
        <p:cTn id="1" dur="indefinite" restart="never" nodeType="tmRoot"/>
      </p:par>
    </p:tnLst>
  </p:timing>
</p:sldLayout>
</file>

<file path=ppt/slideLayouts/slideLayout1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4754931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3315368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676061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77322422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768486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32500545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40839109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7727162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5130017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563230096"/>
      </p:ext>
    </p:extLst>
  </p:cSld>
  <p:clrMapOvr>
    <a:masterClrMapping/>
  </p:clrMapOvr>
  <p:timing>
    <p:tnLst>
      <p:par>
        <p:cTn id="1" dur="indefinite" restart="never" nodeType="tmRoot"/>
      </p:par>
    </p:tnLst>
  </p:timing>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113210998"/>
      </p:ext>
    </p:extLst>
  </p:cSld>
  <p:clrMapOvr>
    <a:masterClrMapping/>
  </p:clrMapOvr>
  <p:timing>
    <p:tnLst>
      <p:par>
        <p:cTn id="1" dur="indefinite" restart="never" nodeType="tmRoot"/>
      </p:par>
    </p:tnLst>
  </p:timing>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23050274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68640919"/>
      </p:ext>
    </p:extLst>
  </p:cSld>
  <p:clrMapOvr>
    <a:masterClrMapping/>
  </p:clrMapOvr>
  <p:timing>
    <p:tnLst>
      <p:par>
        <p:cTn id="1" dur="indefinite" restart="never" nodeType="tmRoot"/>
      </p:par>
    </p:tnLst>
  </p:timing>
</p:sldLayout>
</file>

<file path=ppt/slideLayouts/slideLayout1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86380190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604317932"/>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033379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346DDA68-4277-4F53-8049-5D2EF4360011}" type="slidenum">
              <a:rPr lang="en-US" smtClean="0"/>
              <a:t>‹#›</a:t>
            </a:fld>
            <a:endParaRPr lang="en-US" dirty="0"/>
          </a:p>
        </p:txBody>
      </p:sp>
      <p:cxnSp>
        <p:nvCxnSpPr>
          <p:cNvPr id="10" name="Straight Connector 9"/>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61123465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91226858"/>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54779531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72767235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928737529"/>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386882914"/>
      </p:ext>
    </p:extLst>
  </p:cSld>
  <p:clrMapOvr>
    <a:masterClrMapping/>
  </p:clrMapOvr>
  <p:timing>
    <p:tnLst>
      <p:par>
        <p:cTn id="1" dur="indefinite" restart="never" nodeType="tmRoot"/>
      </p:par>
    </p:tnLst>
  </p:timing>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343227474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0299967"/>
      </p:ext>
    </p:extLst>
  </p:cSld>
  <p:clrMapOvr>
    <a:masterClrMapping/>
  </p:clrMapOvr>
  <p:timing>
    <p:tnLst>
      <p:par>
        <p:cTn id="1" dur="indefinite" restart="never" nodeType="tmRoot"/>
      </p:par>
    </p:tnLst>
  </p:timing>
</p:sldLayout>
</file>

<file path=ppt/slideLayouts/slideLayout1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657866040"/>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464032268"/>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888747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346DDA68-4277-4F53-8049-5D2EF4360011}" type="slidenum">
              <a:rPr lang="en-US" smtClean="0"/>
              <a:t>‹#›</a:t>
            </a:fld>
            <a:endParaRPr lang="en-US" dirty="0"/>
          </a:p>
        </p:txBody>
      </p:sp>
      <p:cxnSp>
        <p:nvCxnSpPr>
          <p:cNvPr id="6" name="Straight Connector 5"/>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642559885"/>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71597687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788213716"/>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046683133"/>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60882859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81567714"/>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796609354"/>
      </p:ext>
    </p:extLst>
  </p:cSld>
  <p:clrMapOvr>
    <a:masterClrMapping/>
  </p:clrMapOvr>
  <p:timing>
    <p:tnLst>
      <p:par>
        <p:cTn id="1" dur="indefinite" restart="never" nodeType="tmRoot"/>
      </p:par>
    </p:tnLst>
  </p:timing>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113748468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11" name="Straight Connector 10"/>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749528"/>
            <a:ext cx="7886700" cy="9738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858281"/>
            <a:ext cx="7886700" cy="31790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sp>
        <p:nvSpPr>
          <p:cNvPr id="8" name="Rectangle 7"/>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215376253"/>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9155674"/>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37D2D656-E6CC-4D61-813A-AAF37DD8F272}" type="slidenum">
              <a:rPr lang="en-US" smtClean="0"/>
              <a:t>‹#›</a:t>
            </a:fld>
            <a:endParaRPr lang="en-US" dirty="0"/>
          </a:p>
        </p:txBody>
      </p:sp>
      <p:cxnSp>
        <p:nvCxnSpPr>
          <p:cNvPr id="12" name="Straight Connector 11"/>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34845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46DDA68-4277-4F53-8049-5D2EF4360011}" type="slidenum">
              <a:rPr lang="en-US" smtClean="0"/>
              <a:t>‹#›</a:t>
            </a:fld>
            <a:endParaRPr lang="en-US" dirty="0"/>
          </a:p>
        </p:txBody>
      </p:sp>
      <p:cxnSp>
        <p:nvCxnSpPr>
          <p:cNvPr id="5" name="Straight Connector 4"/>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75967633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7D2D656-E6CC-4D61-813A-AAF37DD8F272}" type="slidenum">
              <a:rPr lang="en-US" smtClean="0"/>
              <a:t>‹#›</a:t>
            </a:fld>
            <a:endParaRPr lang="en-US" dirty="0"/>
          </a:p>
        </p:txBody>
      </p:sp>
      <p:cxnSp>
        <p:nvCxnSpPr>
          <p:cNvPr id="8" name="Straight Connector 7"/>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89485643"/>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D2D656-E6CC-4D61-813A-AAF37DD8F272}" type="slidenum">
              <a:rPr lang="en-US" smtClean="0"/>
              <a:t>‹#›</a:t>
            </a:fld>
            <a:endParaRPr lang="en-US" dirty="0"/>
          </a:p>
        </p:txBody>
      </p:sp>
      <p:cxnSp>
        <p:nvCxnSpPr>
          <p:cNvPr id="7" name="Straight Connector 6"/>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26897963"/>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38934868"/>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7D2D656-E6CC-4D61-813A-AAF37DD8F272}" type="slidenum">
              <a:rPr lang="en-US" smtClean="0"/>
              <a:t>‹#›</a:t>
            </a:fld>
            <a:endParaRPr lang="en-US" dirty="0"/>
          </a:p>
        </p:txBody>
      </p:sp>
      <p:cxnSp>
        <p:nvCxnSpPr>
          <p:cNvPr id="10" name="Straight Connector 9"/>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581840790"/>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459521525"/>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14259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7D2D656-E6CC-4D61-813A-AAF37DD8F272}" type="slidenum">
              <a:rPr lang="en-US" smtClean="0"/>
              <a:t>‹#›</a:t>
            </a:fld>
            <a:endParaRPr lang="en-US" dirty="0"/>
          </a:p>
        </p:txBody>
      </p:sp>
      <p:cxnSp>
        <p:nvCxnSpPr>
          <p:cNvPr id="9" name="Straight Connector 8"/>
          <p:cNvCxnSpPr/>
          <p:nvPr userDrawn="1"/>
        </p:nvCxnSpPr>
        <p:spPr>
          <a:xfrm>
            <a:off x="0" y="6311899"/>
            <a:ext cx="9144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7290707" y="5690507"/>
            <a:ext cx="1330779" cy="1425574"/>
          </a:xfrm>
          <a:prstGeom prst="rect">
            <a:avLst/>
          </a:prstGeom>
          <a:solidFill>
            <a:schemeClr val="accent2"/>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360559756"/>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40424420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439036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46DDA68-4277-4F53-8049-5D2EF4360011}" type="slidenum">
              <a:rPr lang="en-US" smtClean="0"/>
              <a:t>‹#›</a:t>
            </a:fld>
            <a:endParaRPr lang="en-US" dirty="0"/>
          </a:p>
        </p:txBody>
      </p:sp>
      <p:cxnSp>
        <p:nvCxnSpPr>
          <p:cNvPr id="8" name="Straight Connector 7"/>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20712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40036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90808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cxnSp>
        <p:nvCxnSpPr>
          <p:cNvPr id="7" name="Straight Connector 6"/>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312781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4778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46DDA68-4277-4F53-8049-5D2EF4360011}" type="slidenum">
              <a:rPr lang="en-US" smtClean="0"/>
              <a:t>‹#›</a:t>
            </a:fld>
            <a:endParaRPr lang="en-US" dirty="0"/>
          </a:p>
        </p:txBody>
      </p:sp>
      <p:cxnSp>
        <p:nvCxnSpPr>
          <p:cNvPr id="7" name="Straight Connector 6"/>
          <p:cNvCxnSpPr/>
          <p:nvPr userDrawn="1"/>
        </p:nvCxnSpPr>
        <p:spPr>
          <a:xfrm>
            <a:off x="0" y="6237515"/>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41727268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52640390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9" name="Straight Connector 8"/>
          <p:cNvCxnSpPr/>
          <p:nvPr userDrawn="1"/>
        </p:nvCxnSpPr>
        <p:spPr>
          <a:xfrm>
            <a:off x="0" y="585379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2636" y="5416985"/>
            <a:ext cx="4798723" cy="804672"/>
          </a:xfrm>
          <a:prstGeom prst="rect">
            <a:avLst/>
          </a:prstGeom>
        </p:spPr>
      </p:pic>
      <p:sp>
        <p:nvSpPr>
          <p:cNvPr id="10"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1"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2"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8"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9"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731540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7580865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9313255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D2FDD685-0178-4CDC-BE0F-FDF6C0ACD5A7}" type="slidenum">
              <a:rPr lang="en-US" smtClean="0"/>
              <a:t>‹#›</a:t>
            </a:fld>
            <a:endParaRPr lang="en-US" dirty="0"/>
          </a:p>
        </p:txBody>
      </p:sp>
      <p:cxnSp>
        <p:nvCxnSpPr>
          <p:cNvPr id="10" name="Straight Connector 9"/>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960431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D2FDD685-0178-4CDC-BE0F-FDF6C0ACD5A7}" type="slidenum">
              <a:rPr lang="en-US" smtClean="0"/>
              <a:t>‹#›</a:t>
            </a:fld>
            <a:endParaRPr lang="en-US" dirty="0"/>
          </a:p>
        </p:txBody>
      </p:sp>
      <p:cxnSp>
        <p:nvCxnSpPr>
          <p:cNvPr id="6" name="Straight Connector 5"/>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74840234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FDD685-0178-4CDC-BE0F-FDF6C0ACD5A7}" type="slidenum">
              <a:rPr lang="en-US" smtClean="0"/>
              <a:t>‹#›</a:t>
            </a:fld>
            <a:endParaRPr lang="en-US" dirty="0"/>
          </a:p>
        </p:txBody>
      </p:sp>
      <p:cxnSp>
        <p:nvCxnSpPr>
          <p:cNvPr id="5" name="Straight Connector 4"/>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8416804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91411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0477604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2FDD685-0178-4CDC-BE0F-FDF6C0ACD5A7}" type="slidenum">
              <a:rPr lang="en-US" smtClean="0"/>
              <a:t>‹#›</a:t>
            </a:fld>
            <a:endParaRPr lang="en-US" dirty="0"/>
          </a:p>
        </p:txBody>
      </p:sp>
      <p:cxnSp>
        <p:nvCxnSpPr>
          <p:cNvPr id="8" name="Straight Connector 7"/>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068970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90808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253844"/>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5526681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064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2FDD685-0178-4CDC-BE0F-FDF6C0ACD5A7}" type="slidenum">
              <a:rPr lang="en-US" smtClean="0"/>
              <a:t>‹#›</a:t>
            </a:fld>
            <a:endParaRPr lang="en-US" dirty="0"/>
          </a:p>
        </p:txBody>
      </p:sp>
      <p:cxnSp>
        <p:nvCxnSpPr>
          <p:cNvPr id="7" name="Straight Connector 6"/>
          <p:cNvCxnSpPr/>
          <p:nvPr userDrawn="1"/>
        </p:nvCxnSpPr>
        <p:spPr>
          <a:xfrm>
            <a:off x="0" y="617696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42150767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70140664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37306686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63770997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9864677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6604170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8551095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353796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3388855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1277257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894558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35713001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487144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247809294"/>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035100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455914147"/>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32105126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1599434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367851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134724423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4624716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949939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8570435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07289059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6122670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3320293317"/>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40874495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253281693"/>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19439735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6214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4903137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754865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4801040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194758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7117206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99054248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53721697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644466435"/>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82456089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51599368"/>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62773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66309973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5926909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2681680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9461132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0571202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38018962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76804292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51584445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279102281"/>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10" name="Straight Connector 9"/>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62772" y="5748366"/>
            <a:ext cx="4818453" cy="807980"/>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5"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6"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7"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8"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87404471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7054280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55239150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63406873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993C7B44-8E76-4112-AF81-173C15839EC8}" type="slidenum">
              <a:rPr lang="en-US" smtClean="0"/>
              <a:t>‹#›</a:t>
            </a:fld>
            <a:endParaRPr lang="en-US" dirty="0"/>
          </a:p>
        </p:txBody>
      </p:sp>
      <p:cxnSp>
        <p:nvCxnSpPr>
          <p:cNvPr id="10" name="Straight Connector 9"/>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1925110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993C7B44-8E76-4112-AF81-173C15839EC8}" type="slidenum">
              <a:rPr lang="en-US" smtClean="0"/>
              <a:t>‹#›</a:t>
            </a:fld>
            <a:endParaRPr lang="en-US" dirty="0"/>
          </a:p>
        </p:txBody>
      </p:sp>
      <p:cxnSp>
        <p:nvCxnSpPr>
          <p:cNvPr id="6" name="Straight Connector 5"/>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13876424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3C7B44-8E76-4112-AF81-173C15839EC8}" type="slidenum">
              <a:rPr lang="en-US" smtClean="0"/>
              <a:t>‹#›</a:t>
            </a:fld>
            <a:endParaRPr lang="en-US" dirty="0"/>
          </a:p>
        </p:txBody>
      </p:sp>
      <p:cxnSp>
        <p:nvCxnSpPr>
          <p:cNvPr id="5" name="Straight Connector 4"/>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82200995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31414985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93C7B44-8E76-4112-AF81-173C15839EC8}" type="slidenum">
              <a:rPr lang="en-US" smtClean="0"/>
              <a:t>‹#›</a:t>
            </a:fld>
            <a:endParaRPr lang="en-US" dirty="0"/>
          </a:p>
        </p:txBody>
      </p:sp>
      <p:cxnSp>
        <p:nvCxnSpPr>
          <p:cNvPr id="8" name="Straight Connector 7"/>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403029340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1299170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33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6278" y="5792070"/>
            <a:ext cx="1057658" cy="923546"/>
          </a:xfrm>
          <a:prstGeom prst="rect">
            <a:avLst/>
          </a:prstGeom>
        </p:spPr>
      </p:pic>
    </p:spTree>
    <p:extLst>
      <p:ext uri="{BB962C8B-B14F-4D97-AF65-F5344CB8AC3E}">
        <p14:creationId xmlns:p14="http://schemas.microsoft.com/office/powerpoint/2010/main" val="278752160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489636898"/>
      </p:ext>
    </p:extLst>
  </p:cSld>
  <p:clrMapOvr>
    <a:masterClrMapping/>
  </p:clrMapOvr>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7270" y="5641522"/>
            <a:ext cx="5489459" cy="920498"/>
          </a:xfrm>
          <a:prstGeom prst="rect">
            <a:avLst/>
          </a:prstGeom>
        </p:spPr>
      </p:pic>
      <p:sp>
        <p:nvSpPr>
          <p:cNvPr id="9"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13" name="Subtitle 2"/>
          <p:cNvSpPr>
            <a:spLocks noGrp="1"/>
          </p:cNvSpPr>
          <p:nvPr>
            <p:ph type="subTitle" idx="1"/>
          </p:nvPr>
        </p:nvSpPr>
        <p:spPr>
          <a:xfrm>
            <a:off x="1143000" y="3602038"/>
            <a:ext cx="6858000" cy="414791"/>
          </a:xfrm>
        </p:spPr>
        <p:txBody>
          <a:bodyPr/>
          <a:lstStyle>
            <a:lvl1pPr marL="0" indent="0" algn="ctr">
              <a:buNone/>
              <a:defRPr sz="2400">
                <a:solidFill>
                  <a:srgbClr val="4958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 Placeholder 15"/>
          <p:cNvSpPr>
            <a:spLocks noGrp="1"/>
          </p:cNvSpPr>
          <p:nvPr>
            <p:ph type="body" sz="quarter" idx="13" hasCustomPrompt="1"/>
          </p:nvPr>
        </p:nvSpPr>
        <p:spPr>
          <a:xfrm>
            <a:off x="2578768" y="4108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5" name="Text Placeholder 15"/>
          <p:cNvSpPr>
            <a:spLocks noGrp="1"/>
          </p:cNvSpPr>
          <p:nvPr>
            <p:ph type="body" sz="quarter" idx="14" hasCustomPrompt="1"/>
          </p:nvPr>
        </p:nvSpPr>
        <p:spPr>
          <a:xfrm>
            <a:off x="2578768" y="4489904"/>
            <a:ext cx="4191000" cy="381000"/>
          </a:xfrm>
        </p:spPr>
        <p:txBody>
          <a:bodyPr anchor="ctr">
            <a:normAutofit/>
          </a:bodyPr>
          <a:lstStyle>
            <a:lvl1pPr marL="0" indent="0" algn="ctr">
              <a:buNone/>
              <a:defRPr sz="18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6" name="Text Placeholder 15"/>
          <p:cNvSpPr>
            <a:spLocks noGrp="1"/>
          </p:cNvSpPr>
          <p:nvPr>
            <p:ph type="body" sz="quarter" idx="15" hasCustomPrompt="1"/>
          </p:nvPr>
        </p:nvSpPr>
        <p:spPr>
          <a:xfrm>
            <a:off x="2578768" y="4884130"/>
            <a:ext cx="4191000" cy="381000"/>
          </a:xfrm>
        </p:spPr>
        <p:txBody>
          <a:bodyPr anchor="ctr">
            <a:normAutofit/>
          </a:bodyPr>
          <a:lstStyle>
            <a:lvl1pPr marL="0" indent="0" algn="ctr">
              <a:buNone/>
              <a:defRPr sz="18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Date</a:t>
            </a:r>
          </a:p>
        </p:txBody>
      </p:sp>
    </p:spTree>
    <p:extLst>
      <p:ext uri="{BB962C8B-B14F-4D97-AF65-F5344CB8AC3E}">
        <p14:creationId xmlns:p14="http://schemas.microsoft.com/office/powerpoint/2010/main" val="2246167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367710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993C7B44-8E76-4112-AF81-173C15839EC8}" type="slidenum">
              <a:rPr lang="en-US" smtClean="0"/>
              <a:t>‹#›</a:t>
            </a:fld>
            <a:endParaRPr lang="en-US" dirty="0"/>
          </a:p>
        </p:txBody>
      </p:sp>
      <p:cxnSp>
        <p:nvCxnSpPr>
          <p:cNvPr id="7" name="Straight Connector 6"/>
          <p:cNvCxnSpPr/>
          <p:nvPr userDrawn="1"/>
        </p:nvCxnSpPr>
        <p:spPr>
          <a:xfrm>
            <a:off x="-1" y="6253843"/>
            <a:ext cx="91440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7605" t="12370" r="7605" b="11834"/>
          <a:stretch/>
        </p:blipFill>
        <p:spPr>
          <a:xfrm>
            <a:off x="7641771" y="5733710"/>
            <a:ext cx="1077686" cy="963386"/>
          </a:xfrm>
          <a:prstGeom prst="rect">
            <a:avLst/>
          </a:prstGeom>
        </p:spPr>
      </p:pic>
    </p:spTree>
    <p:extLst>
      <p:ext uri="{BB962C8B-B14F-4D97-AF65-F5344CB8AC3E}">
        <p14:creationId xmlns:p14="http://schemas.microsoft.com/office/powerpoint/2010/main" val="297087526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120265469"/>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390604093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A72D192-844B-4ECA-A687-7A66FE0BFAFA}" type="slidenum">
              <a:rPr lang="en-US" smtClean="0"/>
              <a:t>‹#›</a:t>
            </a:fld>
            <a:endParaRPr lang="en-US" dirty="0"/>
          </a:p>
        </p:txBody>
      </p:sp>
      <p:cxnSp>
        <p:nvCxnSpPr>
          <p:cNvPr id="10" name="Straight Connector 9"/>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2563227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A72D192-844B-4ECA-A687-7A66FE0BFAFA}" type="slidenum">
              <a:rPr lang="en-US" smtClean="0"/>
              <a:t>‹#›</a:t>
            </a:fld>
            <a:endParaRPr lang="en-US" dirty="0"/>
          </a:p>
        </p:txBody>
      </p:sp>
      <p:cxnSp>
        <p:nvCxnSpPr>
          <p:cNvPr id="6" name="Straight Connector 5"/>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Rectangle 6"/>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5000770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72D192-844B-4ECA-A687-7A66FE0BFAFA}" type="slidenum">
              <a:rPr lang="en-US" smtClean="0"/>
              <a:t>‹#›</a:t>
            </a:fld>
            <a:endParaRPr lang="en-US" dirty="0"/>
          </a:p>
        </p:txBody>
      </p:sp>
      <p:cxnSp>
        <p:nvCxnSpPr>
          <p:cNvPr id="5" name="Straight Connector 4"/>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Rectangle 5"/>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92369542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93162258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A72D192-844B-4ECA-A687-7A66FE0BFAFA}" type="slidenum">
              <a:rPr lang="en-US" smtClean="0"/>
              <a:t>‹#›</a:t>
            </a:fld>
            <a:endParaRPr lang="en-US" dirty="0"/>
          </a:p>
        </p:txBody>
      </p:sp>
      <p:cxnSp>
        <p:nvCxnSpPr>
          <p:cNvPr id="8" name="Straight Connector 7"/>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186604515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36820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28650" y="6329136"/>
            <a:ext cx="2057400" cy="365125"/>
          </a:xfrm>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292300724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227411"/>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A72D192-844B-4ECA-A687-7A66FE0BFAFA}" type="slidenum">
              <a:rPr lang="en-US" smtClean="0"/>
              <a:t>‹#›</a:t>
            </a:fld>
            <a:endParaRPr lang="en-US" dirty="0"/>
          </a:p>
        </p:txBody>
      </p:sp>
      <p:cxnSp>
        <p:nvCxnSpPr>
          <p:cNvPr id="7" name="Straight Connector 6"/>
          <p:cNvCxnSpPr/>
          <p:nvPr userDrawn="1"/>
        </p:nvCxnSpPr>
        <p:spPr>
          <a:xfrm>
            <a:off x="0" y="6316436"/>
            <a:ext cx="9144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7290707" y="5690507"/>
            <a:ext cx="1330779" cy="1425574"/>
          </a:xfrm>
          <a:prstGeom prst="rect">
            <a:avLst/>
          </a:prstGeom>
          <a:solidFill>
            <a:schemeClr val="tx2"/>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27267" y="5850126"/>
            <a:ext cx="1057658" cy="923546"/>
          </a:xfrm>
          <a:prstGeom prst="rect">
            <a:avLst/>
          </a:prstGeom>
        </p:spPr>
      </p:pic>
    </p:spTree>
    <p:extLst>
      <p:ext uri="{BB962C8B-B14F-4D97-AF65-F5344CB8AC3E}">
        <p14:creationId xmlns:p14="http://schemas.microsoft.com/office/powerpoint/2010/main" val="54722441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cxnSp>
        <p:nvCxnSpPr>
          <p:cNvPr id="6" name="Straight Connector 5"/>
          <p:cNvCxnSpPr/>
          <p:nvPr userDrawn="1"/>
        </p:nvCxnSpPr>
        <p:spPr>
          <a:xfrm>
            <a:off x="1" y="5143500"/>
            <a:ext cx="91439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144915" y="5260607"/>
            <a:ext cx="7643814"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kern="1200" dirty="0" smtClean="0">
                <a:solidFill>
                  <a:schemeClr val="tx1"/>
                </a:solidFill>
                <a:effectLst/>
                <a:latin typeface="Arial" panose="020B0604020202020204" pitchFamily="34" charset="0"/>
                <a:ea typeface="+mn-ea"/>
                <a:cs typeface="Arial" panose="020B0604020202020204" pitchFamily="34" charset="0"/>
              </a:rPr>
              <a:t>Maine State Housing Authority (“MaineHousing”) does not discriminate on the basis of race, color, religion, sex, sexual orientation, gender identity or expression, marital status, national origin, ancestry, physical or mental disability, age, familial status or receipt of public assistance in the admission or access to</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or treatment in its programs and activities. In employment, MaineHousing does not discriminate on the basis of race, color, religion, sex, sexual orientation, gender identity or expression, national origin, ancestry, age, physical or mental disability or genetic information. MaineHousing will provide appropriate</a:t>
            </a:r>
            <a:r>
              <a:rPr lang="en-US" sz="1000" i="1" kern="1200" baseline="0" dirty="0" smtClean="0">
                <a:solidFill>
                  <a:schemeClr val="tx1"/>
                </a:solidFill>
                <a:effectLst/>
                <a:latin typeface="Arial" panose="020B0604020202020204" pitchFamily="34" charset="0"/>
                <a:ea typeface="+mn-ea"/>
                <a:cs typeface="Arial" panose="020B0604020202020204" pitchFamily="34" charset="0"/>
              </a:rPr>
              <a:t> </a:t>
            </a:r>
            <a:r>
              <a:rPr lang="en-US" sz="1000" i="1" kern="1200" dirty="0" smtClean="0">
                <a:solidFill>
                  <a:schemeClr val="tx1"/>
                </a:solidFill>
                <a:effectLst/>
                <a:latin typeface="Arial" panose="020B0604020202020204" pitchFamily="34" charset="0"/>
                <a:ea typeface="+mn-ea"/>
                <a:cs typeface="Arial" panose="020B0604020202020204" pitchFamily="34" charset="0"/>
              </a:rPr>
              <a:t>communication auxiliary aids and services upon sufficient notice. MaineHousing will also provide this document in alternative formats upon sufficient notice. MaineHousing has designated the following person responsible for coordinating compliance with applicable federal and state nondiscrimination requirements and addressing grievances: Louise Patenaude, Maine State Housing Authority, 26 Edison Drive, Augusta, Maine 04330-6046;1-800-452-4668 (voice in state only), (207) 626-4600 (voice), or Maine Relay 711.</a:t>
            </a:r>
            <a:endParaRPr lang="en-US" sz="1000" kern="1200" dirty="0" smtClean="0">
              <a:solidFill>
                <a:schemeClr val="tx1"/>
              </a:solidFill>
              <a:effectLst/>
              <a:latin typeface="Arial" panose="020B0604020202020204" pitchFamily="34" charset="0"/>
              <a:ea typeface="+mn-ea"/>
              <a:cs typeface="Arial" panose="020B060402020202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42864" y="5542071"/>
            <a:ext cx="854700" cy="9144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7270" y="4054785"/>
            <a:ext cx="5489459" cy="920498"/>
          </a:xfrm>
          <a:prstGeom prst="rect">
            <a:avLst/>
          </a:prstGeom>
        </p:spPr>
      </p:pic>
      <p:sp>
        <p:nvSpPr>
          <p:cNvPr id="14" name="Title 1"/>
          <p:cNvSpPr>
            <a:spLocks noGrp="1"/>
          </p:cNvSpPr>
          <p:nvPr>
            <p:ph type="title" hasCustomPrompt="1"/>
          </p:nvPr>
        </p:nvSpPr>
        <p:spPr>
          <a:xfrm>
            <a:off x="628650" y="365126"/>
            <a:ext cx="7886700" cy="1325563"/>
          </a:xfrm>
        </p:spPr>
        <p:txBody>
          <a:bodyPr>
            <a:normAutofit/>
          </a:bodyPr>
          <a:lstStyle>
            <a:lvl1pPr algn="ctr">
              <a:defRPr sz="6600"/>
            </a:lvl1pPr>
          </a:lstStyle>
          <a:p>
            <a:r>
              <a:rPr lang="en-US" dirty="0" smtClean="0"/>
              <a:t>Questions</a:t>
            </a:r>
            <a:endParaRPr lang="en-US" dirty="0"/>
          </a:p>
        </p:txBody>
      </p:sp>
      <p:sp>
        <p:nvSpPr>
          <p:cNvPr id="15" name="Text Placeholder 15"/>
          <p:cNvSpPr>
            <a:spLocks noGrp="1"/>
          </p:cNvSpPr>
          <p:nvPr>
            <p:ph type="body" sz="quarter" idx="17" hasCustomPrompt="1"/>
          </p:nvPr>
        </p:nvSpPr>
        <p:spPr>
          <a:xfrm>
            <a:off x="2057399" y="2288126"/>
            <a:ext cx="5029199" cy="381000"/>
          </a:xfrm>
        </p:spPr>
        <p:txBody>
          <a:bodyPr anchor="ctr">
            <a:no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Name</a:t>
            </a:r>
          </a:p>
        </p:txBody>
      </p:sp>
      <p:sp>
        <p:nvSpPr>
          <p:cNvPr id="16" name="Text Placeholder 15"/>
          <p:cNvSpPr>
            <a:spLocks noGrp="1"/>
          </p:cNvSpPr>
          <p:nvPr>
            <p:ph type="body" sz="quarter" idx="14" hasCustomPrompt="1"/>
          </p:nvPr>
        </p:nvSpPr>
        <p:spPr>
          <a:xfrm>
            <a:off x="2057399" y="2821525"/>
            <a:ext cx="5029199" cy="381000"/>
          </a:xfrm>
        </p:spPr>
        <p:txBody>
          <a:bodyPr anchor="ctr">
            <a:normAutofit/>
          </a:bodyPr>
          <a:lstStyle>
            <a:lvl1pPr marL="0" indent="0" algn="ctr">
              <a:buNone/>
              <a:defRPr sz="2400" b="1"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Title</a:t>
            </a:r>
          </a:p>
        </p:txBody>
      </p:sp>
      <p:sp>
        <p:nvSpPr>
          <p:cNvPr id="17" name="Text Placeholder 15"/>
          <p:cNvSpPr>
            <a:spLocks noGrp="1"/>
          </p:cNvSpPr>
          <p:nvPr>
            <p:ph type="body" sz="quarter" idx="18" hasCustomPrompt="1"/>
          </p:nvPr>
        </p:nvSpPr>
        <p:spPr>
          <a:xfrm>
            <a:off x="2057399" y="3352108"/>
            <a:ext cx="5029199" cy="381000"/>
          </a:xfrm>
        </p:spPr>
        <p:txBody>
          <a:bodyPr anchor="ctr">
            <a:noAutofit/>
          </a:bodyPr>
          <a:lstStyle>
            <a:lvl1pPr marL="0" indent="0" algn="ctr">
              <a:buNone/>
              <a:defRPr sz="2400" b="0" i="0" baseline="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Email</a:t>
            </a:r>
          </a:p>
        </p:txBody>
      </p:sp>
    </p:spTree>
    <p:extLst>
      <p:ext uri="{BB962C8B-B14F-4D97-AF65-F5344CB8AC3E}">
        <p14:creationId xmlns:p14="http://schemas.microsoft.com/office/powerpoint/2010/main" val="12849000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316241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70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2472808935"/>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152924611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1384566081"/>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855700992"/>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3800866330"/>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2253363372"/>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1899"/>
            <a:ext cx="2057400" cy="365125"/>
          </a:xfrm>
          <a:prstGeom prst="rect">
            <a:avLst/>
          </a:prstGeom>
        </p:spPr>
        <p:txBody>
          <a:bodyPr vert="horz" lIns="91440" tIns="45720" rIns="91440" bIns="45720" rtlCol="0" anchor="ctr"/>
          <a:lstStyle>
            <a:lvl1pPr algn="l">
              <a:defRPr sz="1200" i="0">
                <a:solidFill>
                  <a:schemeClr val="tx1">
                    <a:tint val="75000"/>
                  </a:schemeClr>
                </a:solidFill>
                <a:latin typeface="Arial" panose="020B0604020202020204" pitchFamily="34" charset="0"/>
                <a:cs typeface="Arial" panose="020B0604020202020204" pitchFamily="34" charset="0"/>
              </a:defRPr>
            </a:lvl1pPr>
          </a:lstStyle>
          <a:p>
            <a:fld id="{37D2D656-E6CC-4D61-813A-AAF37DD8F272}" type="slidenum">
              <a:rPr lang="en-US" smtClean="0"/>
              <a:pPr/>
              <a:t>‹#›</a:t>
            </a:fld>
            <a:endParaRPr lang="en-US" dirty="0"/>
          </a:p>
        </p:txBody>
      </p:sp>
    </p:spTree>
    <p:extLst>
      <p:ext uri="{BB962C8B-B14F-4D97-AF65-F5344CB8AC3E}">
        <p14:creationId xmlns:p14="http://schemas.microsoft.com/office/powerpoint/2010/main" val="1308577806"/>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405336"/>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DDA68-4277-4F53-8049-5D2EF4360011}" type="slidenum">
              <a:rPr lang="en-US" smtClean="0"/>
              <a:pPr/>
              <a:t>‹#›</a:t>
            </a:fld>
            <a:endParaRPr lang="en-US" dirty="0"/>
          </a:p>
        </p:txBody>
      </p:sp>
    </p:spTree>
    <p:extLst>
      <p:ext uri="{BB962C8B-B14F-4D97-AF65-F5344CB8AC3E}">
        <p14:creationId xmlns:p14="http://schemas.microsoft.com/office/powerpoint/2010/main" val="41249921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9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8084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DD685-0178-4CDC-BE0F-FDF6C0ACD5A7}" type="slidenum">
              <a:rPr lang="en-US" smtClean="0"/>
              <a:pPr/>
              <a:t>‹#›</a:t>
            </a:fld>
            <a:endParaRPr lang="en-US" dirty="0"/>
          </a:p>
        </p:txBody>
      </p:sp>
    </p:spTree>
    <p:extLst>
      <p:ext uri="{BB962C8B-B14F-4D97-AF65-F5344CB8AC3E}">
        <p14:creationId xmlns:p14="http://schemas.microsoft.com/office/powerpoint/2010/main" val="2749544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244093444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268588323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157454718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3377874032"/>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28650" y="638900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C7B44-8E76-4112-AF81-173C15839EC8}" type="slidenum">
              <a:rPr lang="en-US" smtClean="0"/>
              <a:pPr/>
              <a:t>‹#›</a:t>
            </a:fld>
            <a:endParaRPr lang="en-US" dirty="0"/>
          </a:p>
        </p:txBody>
      </p:sp>
    </p:spTree>
    <p:extLst>
      <p:ext uri="{BB962C8B-B14F-4D97-AF65-F5344CB8AC3E}">
        <p14:creationId xmlns:p14="http://schemas.microsoft.com/office/powerpoint/2010/main" val="15708482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28650" y="6316436"/>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A72D192-844B-4ECA-A687-7A66FE0BFAFA}" type="slidenum">
              <a:rPr lang="en-US" smtClean="0"/>
              <a:pPr/>
              <a:t>‹#›</a:t>
            </a:fld>
            <a:endParaRPr lang="en-US" dirty="0"/>
          </a:p>
        </p:txBody>
      </p:sp>
    </p:spTree>
    <p:extLst>
      <p:ext uri="{BB962C8B-B14F-4D97-AF65-F5344CB8AC3E}">
        <p14:creationId xmlns:p14="http://schemas.microsoft.com/office/powerpoint/2010/main" val="205342818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0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300" b="0" dirty="0" smtClean="0">
                <a:solidFill>
                  <a:srgbClr val="C00000"/>
                </a:solidFill>
                <a:latin typeface="Garamond" panose="02020404030301010803" pitchFamily="18" charset="0"/>
              </a:rPr>
              <a:t>IRS Form 8823 </a:t>
            </a:r>
            <a:br>
              <a:rPr lang="en-US" sz="5300" b="0" dirty="0" smtClean="0">
                <a:solidFill>
                  <a:srgbClr val="C00000"/>
                </a:solidFill>
                <a:latin typeface="Garamond" panose="02020404030301010803" pitchFamily="18" charset="0"/>
              </a:rPr>
            </a:br>
            <a:r>
              <a:rPr lang="en-US" sz="5300" b="0" dirty="0" smtClean="0">
                <a:solidFill>
                  <a:srgbClr val="C00000"/>
                </a:solidFill>
                <a:latin typeface="Garamond" panose="02020404030301010803" pitchFamily="18" charset="0"/>
              </a:rPr>
              <a:t>&amp;</a:t>
            </a:r>
            <a:r>
              <a:rPr lang="en-US" sz="5300" b="0" dirty="0">
                <a:solidFill>
                  <a:srgbClr val="C00000"/>
                </a:solidFill>
                <a:latin typeface="Garamond" panose="02020404030301010803" pitchFamily="18" charset="0"/>
              </a:rPr>
              <a:t/>
            </a:r>
            <a:br>
              <a:rPr lang="en-US" sz="5300" b="0" dirty="0">
                <a:solidFill>
                  <a:srgbClr val="C00000"/>
                </a:solidFill>
                <a:latin typeface="Garamond" panose="02020404030301010803" pitchFamily="18" charset="0"/>
              </a:rPr>
            </a:br>
            <a:r>
              <a:rPr lang="en-US" sz="5300" b="0" dirty="0" smtClean="0">
                <a:solidFill>
                  <a:srgbClr val="C00000"/>
                </a:solidFill>
                <a:latin typeface="Garamond" panose="02020404030301010803" pitchFamily="18" charset="0"/>
              </a:rPr>
              <a:t> Ten Common Physical Plant Inspection Findings </a:t>
            </a:r>
            <a:endParaRPr lang="en-US" sz="5300" b="0" dirty="0">
              <a:solidFill>
                <a:srgbClr val="C00000"/>
              </a:solidFill>
              <a:latin typeface="Garamond" panose="02020404030301010803" pitchFamily="18" charset="0"/>
            </a:endParaRPr>
          </a:p>
        </p:txBody>
      </p:sp>
      <p:sp>
        <p:nvSpPr>
          <p:cNvPr id="3" name="Subtitle 2"/>
          <p:cNvSpPr>
            <a:spLocks noGrp="1"/>
          </p:cNvSpPr>
          <p:nvPr>
            <p:ph type="subTitle" idx="1"/>
          </p:nvPr>
        </p:nvSpPr>
        <p:spPr>
          <a:xfrm>
            <a:off x="1143000" y="3602038"/>
            <a:ext cx="6858000" cy="891585"/>
          </a:xfrm>
        </p:spPr>
        <p:txBody>
          <a:bodyPr>
            <a:noAutofit/>
          </a:bodyPr>
          <a:lstStyle/>
          <a:p>
            <a:r>
              <a:rPr lang="en-US" i="1" dirty="0">
                <a:latin typeface="Garamond" panose="02020404030301010803" pitchFamily="18" charset="0"/>
              </a:rPr>
              <a:t>Spectrum Compliance Continuum 2022</a:t>
            </a:r>
          </a:p>
          <a:p>
            <a:r>
              <a:rPr lang="en-US" i="1" dirty="0" smtClean="0">
                <a:latin typeface="Garamond" panose="02020404030301010803" pitchFamily="18" charset="0"/>
              </a:rPr>
              <a:t>By</a:t>
            </a:r>
            <a:r>
              <a:rPr lang="en-US" i="1" dirty="0" smtClean="0">
                <a:latin typeface="Garamond" panose="02020404030301010803" pitchFamily="18" charset="0"/>
              </a:rPr>
              <a:t>: Tina Clary</a:t>
            </a:r>
            <a:endParaRPr lang="en-US" i="1" dirty="0">
              <a:latin typeface="Garamond" panose="02020404030301010803" pitchFamily="18" charset="0"/>
            </a:endParaRPr>
          </a:p>
        </p:txBody>
      </p:sp>
    </p:spTree>
    <p:extLst>
      <p:ext uri="{BB962C8B-B14F-4D97-AF65-F5344CB8AC3E}">
        <p14:creationId xmlns:p14="http://schemas.microsoft.com/office/powerpoint/2010/main" val="731491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0" dirty="0" smtClean="0">
                <a:latin typeface="Garamond" panose="02020404030301010803" pitchFamily="18" charset="0"/>
              </a:rPr>
              <a:t>Issue #2</a:t>
            </a:r>
            <a:br>
              <a:rPr lang="en-US" b="0" dirty="0" smtClean="0">
                <a:latin typeface="Garamond" panose="02020404030301010803" pitchFamily="18" charset="0"/>
              </a:rPr>
            </a:br>
            <a:r>
              <a:rPr lang="en-US" b="0" dirty="0" smtClean="0">
                <a:solidFill>
                  <a:srgbClr val="C00000"/>
                </a:solidFill>
                <a:latin typeface="Garamond" panose="02020404030301010803" pitchFamily="18" charset="0"/>
              </a:rPr>
              <a:t>Health </a:t>
            </a:r>
            <a:r>
              <a:rPr lang="en-US" b="0" dirty="0">
                <a:solidFill>
                  <a:srgbClr val="C00000"/>
                </a:solidFill>
                <a:latin typeface="Garamond" panose="02020404030301010803" pitchFamily="18" charset="0"/>
              </a:rPr>
              <a:t>&amp; Safety</a:t>
            </a:r>
          </a:p>
        </p:txBody>
      </p:sp>
      <p:sp>
        <p:nvSpPr>
          <p:cNvPr id="3" name="Content Placeholder 2"/>
          <p:cNvSpPr>
            <a:spLocks noGrp="1"/>
          </p:cNvSpPr>
          <p:nvPr>
            <p:ph idx="1"/>
          </p:nvPr>
        </p:nvSpPr>
        <p:spPr/>
        <p:txBody>
          <a:bodyPr>
            <a:normAutofit/>
          </a:bodyPr>
          <a:lstStyle/>
          <a:p>
            <a:r>
              <a:rPr lang="en-US" sz="2400" dirty="0" smtClean="0">
                <a:latin typeface="Garamond" panose="02020404030301010803" pitchFamily="18" charset="0"/>
              </a:rPr>
              <a:t>Auxiliary lights are inoperable</a:t>
            </a:r>
          </a:p>
          <a:p>
            <a:pPr lvl="1">
              <a:buFont typeface="Wingdings" panose="05000000000000000000" pitchFamily="2" charset="2"/>
              <a:buChar char="Ø"/>
            </a:pPr>
            <a:r>
              <a:rPr lang="en-US" dirty="0" smtClean="0">
                <a:latin typeface="Garamond" panose="02020404030301010803" pitchFamily="18" charset="0"/>
              </a:rPr>
              <a:t>Missing Exit Signs</a:t>
            </a:r>
          </a:p>
          <a:p>
            <a:pPr lvl="2">
              <a:buFont typeface="Wingdings" panose="05000000000000000000" pitchFamily="2" charset="2"/>
              <a:buChar char="v"/>
            </a:pPr>
            <a:r>
              <a:rPr lang="en-US" sz="2400" dirty="0" smtClean="0">
                <a:latin typeface="Garamond" panose="02020404030301010803" pitchFamily="18" charset="0"/>
              </a:rPr>
              <a:t>Exit signs that clearly identify all emergency exits are missing</a:t>
            </a:r>
          </a:p>
          <a:p>
            <a:pPr marL="914400" lvl="2" indent="0">
              <a:buNone/>
            </a:pPr>
            <a:r>
              <a:rPr lang="en-US" sz="2400" dirty="0" smtClean="0">
                <a:latin typeface="Garamond" panose="02020404030301010803" pitchFamily="18" charset="0"/>
              </a:rPr>
              <a:t>-OR-</a:t>
            </a:r>
          </a:p>
          <a:p>
            <a:pPr lvl="2">
              <a:buFont typeface="Wingdings" panose="05000000000000000000" pitchFamily="2" charset="2"/>
              <a:buChar char="v"/>
            </a:pPr>
            <a:r>
              <a:rPr lang="en-US" sz="2400" dirty="0" smtClean="0">
                <a:latin typeface="Garamond" panose="02020404030301010803" pitchFamily="18" charset="0"/>
              </a:rPr>
              <a:t>There is not illumination in the area of the signs</a:t>
            </a:r>
            <a:endParaRPr lang="en-US" sz="2400" dirty="0">
              <a:latin typeface="Garamond" panose="02020404030301010803" pitchFamily="18" charset="0"/>
            </a:endParaRPr>
          </a:p>
        </p:txBody>
      </p:sp>
    </p:spTree>
    <p:extLst>
      <p:ext uri="{BB962C8B-B14F-4D97-AF65-F5344CB8AC3E}">
        <p14:creationId xmlns:p14="http://schemas.microsoft.com/office/powerpoint/2010/main" val="3445738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6253"/>
            <a:ext cx="7886700" cy="1455821"/>
          </a:xfrm>
        </p:spPr>
        <p:txBody>
          <a:bodyPr>
            <a:normAutofit fontScale="90000"/>
          </a:bodyPr>
          <a:lstStyle/>
          <a:p>
            <a:r>
              <a:rPr lang="en-US" b="0" dirty="0" smtClean="0"/>
              <a:t>			</a:t>
            </a:r>
            <a:br>
              <a:rPr lang="en-US" b="0" dirty="0" smtClean="0"/>
            </a:br>
            <a:r>
              <a:rPr lang="en-US" b="0" dirty="0"/>
              <a:t>	</a:t>
            </a:r>
            <a:r>
              <a:rPr lang="en-US" b="0" dirty="0" smtClean="0"/>
              <a:t>		</a:t>
            </a:r>
            <a:r>
              <a:rPr lang="en-US" sz="4400" b="0" dirty="0" smtClean="0">
                <a:latin typeface="Garamond" panose="02020404030301010803" pitchFamily="18" charset="0"/>
              </a:rPr>
              <a:t>Issue #1</a:t>
            </a:r>
            <a:br>
              <a:rPr lang="en-US" sz="4400" b="0" dirty="0" smtClean="0">
                <a:latin typeface="Garamond" panose="02020404030301010803" pitchFamily="18" charset="0"/>
              </a:rPr>
            </a:br>
            <a:r>
              <a:rPr lang="en-US" sz="4400" b="0" dirty="0" smtClean="0">
                <a:latin typeface="Garamond" panose="02020404030301010803" pitchFamily="18" charset="0"/>
              </a:rPr>
              <a:t>            </a:t>
            </a:r>
            <a:r>
              <a:rPr lang="en-US" sz="4400" b="0" dirty="0" smtClean="0">
                <a:solidFill>
                  <a:srgbClr val="FF0000"/>
                </a:solidFill>
                <a:latin typeface="Garamond" panose="02020404030301010803" pitchFamily="18" charset="0"/>
              </a:rPr>
              <a:t>Exigent Health &amp; Safety</a:t>
            </a:r>
            <a:r>
              <a:rPr lang="en-US" b="0" dirty="0" smtClean="0"/>
              <a:t>		</a:t>
            </a:r>
            <a:endParaRPr lang="en-US" sz="3200" b="0" dirty="0">
              <a:solidFill>
                <a:srgbClr val="C00000"/>
              </a:solidFill>
            </a:endParaRPr>
          </a:p>
        </p:txBody>
      </p:sp>
      <p:sp>
        <p:nvSpPr>
          <p:cNvPr id="3" name="Content Placeholder 2"/>
          <p:cNvSpPr>
            <a:spLocks noGrp="1"/>
          </p:cNvSpPr>
          <p:nvPr>
            <p:ph idx="1"/>
          </p:nvPr>
        </p:nvSpPr>
        <p:spPr>
          <a:xfrm>
            <a:off x="628650" y="2105525"/>
            <a:ext cx="7886700" cy="4071437"/>
          </a:xfrm>
        </p:spPr>
        <p:txBody>
          <a:bodyPr/>
          <a:lstStyle/>
          <a:p>
            <a:pPr>
              <a:lnSpc>
                <a:spcPct val="100000"/>
              </a:lnSpc>
            </a:pPr>
            <a:r>
              <a:rPr lang="en-US" sz="2400" dirty="0" smtClean="0">
                <a:latin typeface="Garamond" panose="02020404030301010803" pitchFamily="18" charset="0"/>
              </a:rPr>
              <a:t>Blocked egress </a:t>
            </a:r>
            <a:endParaRPr lang="en-US" sz="2400" dirty="0">
              <a:latin typeface="Garamond" panose="02020404030301010803" pitchFamily="18" charset="0"/>
            </a:endParaRPr>
          </a:p>
          <a:p>
            <a:pPr lvl="1">
              <a:buFont typeface="Wingdings" panose="05000000000000000000" pitchFamily="2" charset="2"/>
              <a:buChar char="Ø"/>
            </a:pPr>
            <a:r>
              <a:rPr lang="en-US" dirty="0">
                <a:latin typeface="Garamond" panose="02020404030301010803" pitchFamily="18" charset="0"/>
              </a:rPr>
              <a:t>E</a:t>
            </a:r>
            <a:r>
              <a:rPr lang="en-US" dirty="0" smtClean="0">
                <a:latin typeface="Garamond" panose="02020404030301010803" pitchFamily="18" charset="0"/>
              </a:rPr>
              <a:t>mergency/fire </a:t>
            </a:r>
            <a:r>
              <a:rPr lang="en-US" dirty="0">
                <a:latin typeface="Garamond" panose="02020404030301010803" pitchFamily="18" charset="0"/>
              </a:rPr>
              <a:t>exits </a:t>
            </a:r>
            <a:r>
              <a:rPr lang="en-US" dirty="0" smtClean="0">
                <a:latin typeface="Garamond" panose="02020404030301010803" pitchFamily="18" charset="0"/>
              </a:rPr>
              <a:t>blocked/unusable</a:t>
            </a:r>
            <a:r>
              <a:rPr lang="en-US" dirty="0">
                <a:latin typeface="Garamond" panose="02020404030301010803" pitchFamily="18" charset="0"/>
              </a:rPr>
              <a:t>.  </a:t>
            </a:r>
            <a:r>
              <a:rPr lang="en-US" dirty="0" smtClean="0">
                <a:latin typeface="Garamond" panose="02020404030301010803" pitchFamily="18" charset="0"/>
              </a:rPr>
              <a:t>If the means of escape/entry are designed for egress they must </a:t>
            </a:r>
            <a:r>
              <a:rPr lang="en-US" dirty="0">
                <a:latin typeface="Garamond" panose="02020404030301010803" pitchFamily="18" charset="0"/>
              </a:rPr>
              <a:t>b</a:t>
            </a:r>
            <a:r>
              <a:rPr lang="en-US" dirty="0" smtClean="0">
                <a:latin typeface="Garamond" panose="02020404030301010803" pitchFamily="18" charset="0"/>
              </a:rPr>
              <a:t>e unobstructed</a:t>
            </a:r>
          </a:p>
          <a:p>
            <a:pPr lvl="2">
              <a:buFont typeface="Wingdings" panose="05000000000000000000" pitchFamily="2" charset="2"/>
              <a:buChar char="v"/>
            </a:pPr>
            <a:r>
              <a:rPr lang="en-US" sz="2400" dirty="0" smtClean="0">
                <a:latin typeface="Garamond" panose="02020404030301010803" pitchFamily="18" charset="0"/>
              </a:rPr>
              <a:t>If a building has multiple floors and is not sprinkled floors  1-3 must have 2 means of egress and floors 4 and up must have 1</a:t>
            </a:r>
          </a:p>
          <a:p>
            <a:pPr lvl="2">
              <a:buFont typeface="Wingdings" panose="05000000000000000000" pitchFamily="2" charset="2"/>
              <a:buChar char="v"/>
            </a:pPr>
            <a:r>
              <a:rPr lang="en-US" sz="2400" dirty="0" smtClean="0">
                <a:latin typeface="Garamond" panose="02020404030301010803" pitchFamily="18" charset="0"/>
              </a:rPr>
              <a:t>The most common obstruction is hasp lock. Also found can be furniture and tenant belongings</a:t>
            </a:r>
            <a:endParaRPr lang="en-US" sz="2400" dirty="0">
              <a:latin typeface="Garamond" panose="02020404030301010803" pitchFamily="18" charset="0"/>
            </a:endParaRPr>
          </a:p>
          <a:p>
            <a:pPr marL="914400" lvl="2" indent="0">
              <a:lnSpc>
                <a:spcPct val="100000"/>
              </a:lnSpc>
              <a:buNone/>
            </a:pPr>
            <a:endParaRPr lang="en-US" dirty="0"/>
          </a:p>
        </p:txBody>
      </p:sp>
    </p:spTree>
    <p:extLst>
      <p:ext uri="{BB962C8B-B14F-4D97-AF65-F5344CB8AC3E}">
        <p14:creationId xmlns:p14="http://schemas.microsoft.com/office/powerpoint/2010/main" val="1528664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aramond" panose="02020404030301010803" pitchFamily="18" charset="0"/>
              </a:rPr>
              <a:t>Why do we issue 8823’s for Physical Plant Inspections?</a:t>
            </a:r>
            <a:endParaRPr lang="en-US" dirty="0">
              <a:latin typeface="Garamond" panose="02020404030301010803" pitchFamily="18" charset="0"/>
            </a:endParaRPr>
          </a:p>
        </p:txBody>
      </p:sp>
      <p:sp>
        <p:nvSpPr>
          <p:cNvPr id="3" name="Content Placeholder 2"/>
          <p:cNvSpPr>
            <a:spLocks noGrp="1"/>
          </p:cNvSpPr>
          <p:nvPr>
            <p:ph idx="1"/>
          </p:nvPr>
        </p:nvSpPr>
        <p:spPr>
          <a:xfrm>
            <a:off x="628650" y="1854200"/>
            <a:ext cx="7886700" cy="4351338"/>
          </a:xfrm>
        </p:spPr>
        <p:txBody>
          <a:bodyPr/>
          <a:lstStyle/>
          <a:p>
            <a:r>
              <a:rPr lang="en-US" sz="2400" dirty="0" smtClean="0">
                <a:latin typeface="Garamond" panose="02020404030301010803" pitchFamily="18" charset="0"/>
              </a:rPr>
              <a:t>8823 Guide Chapter </a:t>
            </a:r>
            <a:r>
              <a:rPr lang="en-US" sz="2400" dirty="0">
                <a:latin typeface="Garamond" panose="02020404030301010803" pitchFamily="18" charset="0"/>
              </a:rPr>
              <a:t>6</a:t>
            </a:r>
            <a:r>
              <a:rPr lang="en-US" sz="2400" dirty="0" smtClean="0">
                <a:latin typeface="Garamond" panose="02020404030301010803" pitchFamily="18" charset="0"/>
              </a:rPr>
              <a:t> </a:t>
            </a:r>
            <a:r>
              <a:rPr lang="en-US" sz="2400" dirty="0">
                <a:latin typeface="Garamond" panose="02020404030301010803" pitchFamily="18" charset="0"/>
              </a:rPr>
              <a:t>category </a:t>
            </a:r>
            <a:r>
              <a:rPr lang="en-US" sz="2400" dirty="0" smtClean="0">
                <a:latin typeface="Garamond" panose="02020404030301010803" pitchFamily="18" charset="0"/>
              </a:rPr>
              <a:t>11c.</a:t>
            </a:r>
          </a:p>
          <a:p>
            <a:pPr lvl="1">
              <a:buFont typeface="Wingdings" panose="05000000000000000000" pitchFamily="2" charset="2"/>
              <a:buChar char="Ø"/>
            </a:pPr>
            <a:endParaRPr lang="en-US" dirty="0">
              <a:latin typeface="Garamond" panose="02020404030301010803" pitchFamily="18" charset="0"/>
            </a:endParaRPr>
          </a:p>
        </p:txBody>
      </p:sp>
      <p:pic>
        <p:nvPicPr>
          <p:cNvPr id="4" name="Picture 3"/>
          <p:cNvPicPr>
            <a:picLocks noChangeAspect="1"/>
          </p:cNvPicPr>
          <p:nvPr/>
        </p:nvPicPr>
        <p:blipFill>
          <a:blip r:embed="rId2"/>
          <a:stretch>
            <a:fillRect/>
          </a:stretch>
        </p:blipFill>
        <p:spPr>
          <a:xfrm>
            <a:off x="649887" y="2995611"/>
            <a:ext cx="6809856" cy="1102256"/>
          </a:xfrm>
          <a:prstGeom prst="rect">
            <a:avLst/>
          </a:prstGeom>
        </p:spPr>
      </p:pic>
    </p:spTree>
    <p:extLst>
      <p:ext uri="{BB962C8B-B14F-4D97-AF65-F5344CB8AC3E}">
        <p14:creationId xmlns:p14="http://schemas.microsoft.com/office/powerpoint/2010/main" val="736153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aramond" panose="02020404030301010803" pitchFamily="18" charset="0"/>
              </a:rPr>
              <a:t>How to clear reports</a:t>
            </a:r>
            <a:endParaRPr lang="en-US" dirty="0">
              <a:latin typeface="Garamond" panose="02020404030301010803" pitchFamily="18" charset="0"/>
            </a:endParaRPr>
          </a:p>
        </p:txBody>
      </p:sp>
      <p:sp>
        <p:nvSpPr>
          <p:cNvPr id="3" name="Content Placeholder 2"/>
          <p:cNvSpPr>
            <a:spLocks noGrp="1"/>
          </p:cNvSpPr>
          <p:nvPr>
            <p:ph idx="1"/>
          </p:nvPr>
        </p:nvSpPr>
        <p:spPr/>
        <p:txBody>
          <a:bodyPr>
            <a:normAutofit/>
          </a:bodyPr>
          <a:lstStyle/>
          <a:p>
            <a:r>
              <a:rPr lang="en-US" sz="2400" dirty="0" smtClean="0">
                <a:latin typeface="Garamond" panose="02020404030301010803" pitchFamily="18" charset="0"/>
              </a:rPr>
              <a:t>All items need to be completed before sending to MaineHousing</a:t>
            </a:r>
          </a:p>
          <a:p>
            <a:r>
              <a:rPr lang="en-US" sz="2400" dirty="0" smtClean="0">
                <a:latin typeface="Garamond" panose="02020404030301010803" pitchFamily="18" charset="0"/>
              </a:rPr>
              <a:t>All information should be contained within one email</a:t>
            </a:r>
          </a:p>
          <a:p>
            <a:r>
              <a:rPr lang="en-US" sz="2400" dirty="0" smtClean="0">
                <a:latin typeface="Garamond" panose="02020404030301010803" pitchFamily="18" charset="0"/>
              </a:rPr>
              <a:t>An extension before the due date can be requested if all items can’t be addressed via email</a:t>
            </a:r>
          </a:p>
          <a:p>
            <a:r>
              <a:rPr lang="en-US" sz="2400" dirty="0" smtClean="0">
                <a:latin typeface="Garamond" panose="02020404030301010803" pitchFamily="18" charset="0"/>
              </a:rPr>
              <a:t>It’s to the properties advantage to clear all findings so that 8823’s are issued as out of </a:t>
            </a:r>
            <a:r>
              <a:rPr lang="en-US" sz="2400" smtClean="0">
                <a:latin typeface="Garamond" panose="02020404030301010803" pitchFamily="18" charset="0"/>
              </a:rPr>
              <a:t>compliance/compliance corrected</a:t>
            </a:r>
            <a:endParaRPr lang="en-US" sz="2400" dirty="0">
              <a:latin typeface="Garamond" panose="02020404030301010803" pitchFamily="18" charset="0"/>
            </a:endParaRPr>
          </a:p>
        </p:txBody>
      </p:sp>
    </p:spTree>
    <p:extLst>
      <p:ext uri="{BB962C8B-B14F-4D97-AF65-F5344CB8AC3E}">
        <p14:creationId xmlns:p14="http://schemas.microsoft.com/office/powerpoint/2010/main" val="17453334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aramond" panose="02020404030301010803" pitchFamily="18" charset="0"/>
              </a:rPr>
              <a:t>Questions?</a:t>
            </a:r>
            <a:endParaRPr lang="en-US" dirty="0">
              <a:latin typeface="Garamond" panose="02020404030301010803" pitchFamily="18" charset="0"/>
            </a:endParaRPr>
          </a:p>
        </p:txBody>
      </p:sp>
      <p:pic>
        <p:nvPicPr>
          <p:cNvPr id="10" name="Content Placeholder 9"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6123" y="1520802"/>
            <a:ext cx="4491753" cy="3747896"/>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1783049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656179"/>
          </a:xfrm>
        </p:spPr>
        <p:txBody>
          <a:bodyPr>
            <a:normAutofit/>
          </a:bodyPr>
          <a:lstStyle/>
          <a:p>
            <a:r>
              <a:rPr lang="en-US" b="0" dirty="0" smtClean="0"/>
              <a:t>			</a:t>
            </a:r>
            <a:r>
              <a:rPr lang="en-US" b="0" dirty="0" smtClean="0">
                <a:latin typeface="Garamond" panose="02020404030301010803" pitchFamily="18" charset="0"/>
              </a:rPr>
              <a:t>Issue #10</a:t>
            </a:r>
            <a:br>
              <a:rPr lang="en-US" b="0" dirty="0" smtClean="0">
                <a:latin typeface="Garamond" panose="02020404030301010803" pitchFamily="18" charset="0"/>
              </a:rPr>
            </a:br>
            <a:r>
              <a:rPr lang="en-US" b="0" dirty="0" smtClean="0"/>
              <a:t>	   </a:t>
            </a:r>
            <a:endParaRPr lang="en-US" sz="2700" b="0" dirty="0">
              <a:solidFill>
                <a:srgbClr val="C00000"/>
              </a:solidFill>
            </a:endParaRPr>
          </a:p>
        </p:txBody>
      </p:sp>
      <p:sp>
        <p:nvSpPr>
          <p:cNvPr id="3" name="Content Placeholder 2"/>
          <p:cNvSpPr>
            <a:spLocks noGrp="1"/>
          </p:cNvSpPr>
          <p:nvPr>
            <p:ph idx="1"/>
          </p:nvPr>
        </p:nvSpPr>
        <p:spPr/>
        <p:txBody>
          <a:bodyPr/>
          <a:lstStyle/>
          <a:p>
            <a:pPr marL="0" indent="0">
              <a:lnSpc>
                <a:spcPct val="100000"/>
              </a:lnSpc>
              <a:buNone/>
            </a:pPr>
            <a:endParaRPr lang="en-US" dirty="0" smtClean="0">
              <a:latin typeface="Garamond" panose="02020404030301010803" pitchFamily="18" charset="0"/>
            </a:endParaRPr>
          </a:p>
          <a:p>
            <a:pPr>
              <a:lnSpc>
                <a:spcPct val="100000"/>
              </a:lnSpc>
            </a:pPr>
            <a:r>
              <a:rPr lang="en-US" dirty="0" smtClean="0">
                <a:latin typeface="Garamond" panose="02020404030301010803" pitchFamily="18" charset="0"/>
              </a:rPr>
              <a:t>GFI (Ground fault interrupters) Inoperable</a:t>
            </a:r>
          </a:p>
          <a:p>
            <a:pPr>
              <a:lnSpc>
                <a:spcPct val="100000"/>
              </a:lnSpc>
            </a:pPr>
            <a:endParaRPr lang="en-US" dirty="0">
              <a:latin typeface="Garamond" panose="02020404030301010803" pitchFamily="18" charset="0"/>
            </a:endParaRPr>
          </a:p>
          <a:p>
            <a:pPr lvl="1">
              <a:buFont typeface="Wingdings" panose="05000000000000000000" pitchFamily="2" charset="2"/>
              <a:buChar char="Ø"/>
            </a:pPr>
            <a:r>
              <a:rPr lang="en-US" dirty="0" smtClean="0">
                <a:latin typeface="Garamond" panose="02020404030301010803" pitchFamily="18" charset="0"/>
              </a:rPr>
              <a:t>GFI does not function. This is an automatic non-life threating health and safety concern</a:t>
            </a:r>
            <a:endParaRPr lang="en-US" dirty="0">
              <a:latin typeface="Garamond" panose="02020404030301010803" pitchFamily="18" charset="0"/>
            </a:endParaRPr>
          </a:p>
        </p:txBody>
      </p:sp>
    </p:spTree>
    <p:extLst>
      <p:ext uri="{BB962C8B-B14F-4D97-AF65-F5344CB8AC3E}">
        <p14:creationId xmlns:p14="http://schemas.microsoft.com/office/powerpoint/2010/main" val="4062052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0" dirty="0" smtClean="0">
                <a:latin typeface="Garamond" panose="02020404030301010803" pitchFamily="18" charset="0"/>
              </a:rPr>
              <a:t>Issue #9</a:t>
            </a:r>
            <a:br>
              <a:rPr lang="en-US" b="0" dirty="0" smtClean="0">
                <a:latin typeface="Garamond" panose="02020404030301010803" pitchFamily="18" charset="0"/>
              </a:rPr>
            </a:br>
            <a:r>
              <a:rPr lang="en-US" b="0" dirty="0"/>
              <a:t>	</a:t>
            </a:r>
            <a:endParaRPr lang="en-US" b="0" dirty="0">
              <a:solidFill>
                <a:srgbClr val="C00000"/>
              </a:solidFill>
            </a:endParaRPr>
          </a:p>
        </p:txBody>
      </p:sp>
      <p:sp>
        <p:nvSpPr>
          <p:cNvPr id="3" name="Content Placeholder 2"/>
          <p:cNvSpPr>
            <a:spLocks noGrp="1"/>
          </p:cNvSpPr>
          <p:nvPr>
            <p:ph idx="1"/>
          </p:nvPr>
        </p:nvSpPr>
        <p:spPr/>
        <p:txBody>
          <a:bodyPr/>
          <a:lstStyle/>
          <a:p>
            <a:pPr>
              <a:lnSpc>
                <a:spcPct val="100000"/>
              </a:lnSpc>
            </a:pPr>
            <a:r>
              <a:rPr lang="en-US" sz="2400" dirty="0" smtClean="0">
                <a:latin typeface="Garamond" panose="02020404030301010803" pitchFamily="18" charset="0"/>
              </a:rPr>
              <a:t>Overgrown vegetation</a:t>
            </a:r>
          </a:p>
          <a:p>
            <a:pPr lvl="1">
              <a:lnSpc>
                <a:spcPct val="100000"/>
              </a:lnSpc>
              <a:buFont typeface="Wingdings" panose="05000000000000000000" pitchFamily="2" charset="2"/>
              <a:buChar char="Ø"/>
            </a:pPr>
            <a:r>
              <a:rPr lang="en-US" dirty="0" smtClean="0">
                <a:latin typeface="Garamond" panose="02020404030301010803" pitchFamily="18" charset="0"/>
              </a:rPr>
              <a:t>Overgrown/Penetrating Vegetation</a:t>
            </a:r>
          </a:p>
          <a:p>
            <a:pPr lvl="2">
              <a:lnSpc>
                <a:spcPct val="100000"/>
              </a:lnSpc>
              <a:buFont typeface="Wingdings" panose="05000000000000000000" pitchFamily="2" charset="2"/>
              <a:buChar char="v"/>
            </a:pPr>
            <a:r>
              <a:rPr lang="en-US" sz="2400" dirty="0" smtClean="0">
                <a:latin typeface="Garamond" panose="02020404030301010803" pitchFamily="18" charset="0"/>
              </a:rPr>
              <a:t>Plant life has spread to unacceptable areas, unintended surfaces, or has grown in areas where it was not intended to grow</a:t>
            </a:r>
            <a:endParaRPr lang="en-US" sz="2400" dirty="0">
              <a:latin typeface="Garamond" panose="02020404030301010803" pitchFamily="18" charset="0"/>
            </a:endParaRPr>
          </a:p>
          <a:p>
            <a:pPr lvl="1">
              <a:buFont typeface="Wingdings" panose="05000000000000000000" pitchFamily="2" charset="2"/>
              <a:buChar char="Ø"/>
            </a:pPr>
            <a:endParaRPr lang="en-US" dirty="0"/>
          </a:p>
        </p:txBody>
      </p:sp>
    </p:spTree>
    <p:extLst>
      <p:ext uri="{BB962C8B-B14F-4D97-AF65-F5344CB8AC3E}">
        <p14:creationId xmlns:p14="http://schemas.microsoft.com/office/powerpoint/2010/main" val="1014122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smtClean="0"/>
              <a:t>			</a:t>
            </a:r>
            <a:r>
              <a:rPr lang="en-US" b="0" dirty="0" smtClean="0">
                <a:latin typeface="Garamond" panose="02020404030301010803" pitchFamily="18" charset="0"/>
              </a:rPr>
              <a:t>Issue #8</a:t>
            </a:r>
            <a:br>
              <a:rPr lang="en-US" b="0" dirty="0" smtClean="0">
                <a:latin typeface="Garamond" panose="02020404030301010803" pitchFamily="18" charset="0"/>
              </a:rPr>
            </a:br>
            <a:r>
              <a:rPr lang="en-US" b="0" dirty="0"/>
              <a:t>	</a:t>
            </a:r>
            <a:r>
              <a:rPr lang="en-US" b="0" dirty="0" smtClean="0">
                <a:solidFill>
                  <a:srgbClr val="C00000"/>
                </a:solidFill>
              </a:rPr>
              <a:t>  </a:t>
            </a:r>
            <a:endParaRPr lang="en-US" sz="3200" b="0" dirty="0">
              <a:solidFill>
                <a:srgbClr val="C00000"/>
              </a:solidFill>
            </a:endParaRPr>
          </a:p>
        </p:txBody>
      </p:sp>
      <p:sp>
        <p:nvSpPr>
          <p:cNvPr id="3" name="Content Placeholder 2"/>
          <p:cNvSpPr>
            <a:spLocks noGrp="1"/>
          </p:cNvSpPr>
          <p:nvPr>
            <p:ph idx="1"/>
          </p:nvPr>
        </p:nvSpPr>
        <p:spPr/>
        <p:txBody>
          <a:bodyPr>
            <a:normAutofit/>
          </a:bodyPr>
          <a:lstStyle/>
          <a:p>
            <a:r>
              <a:rPr lang="en-US" sz="2400" dirty="0" smtClean="0">
                <a:latin typeface="Garamond" panose="02020404030301010803" pitchFamily="18" charset="0"/>
              </a:rPr>
              <a:t>Fire extinguisher not up to date</a:t>
            </a:r>
          </a:p>
          <a:p>
            <a:pPr lvl="1">
              <a:buFont typeface="Wingdings" panose="05000000000000000000" pitchFamily="2" charset="2"/>
              <a:buChar char="Ø"/>
            </a:pPr>
            <a:r>
              <a:rPr lang="en-US" dirty="0" smtClean="0">
                <a:latin typeface="Garamond" panose="02020404030301010803" pitchFamily="18" charset="0"/>
              </a:rPr>
              <a:t>Missing/Damaged/Expired Extinguishers</a:t>
            </a:r>
          </a:p>
          <a:p>
            <a:pPr lvl="2">
              <a:buFont typeface="Wingdings" panose="05000000000000000000" pitchFamily="2" charset="2"/>
              <a:buChar char="v"/>
            </a:pPr>
            <a:r>
              <a:rPr lang="en-US" sz="2400" dirty="0" smtClean="0">
                <a:latin typeface="Garamond" panose="02020404030301010803" pitchFamily="18" charset="0"/>
              </a:rPr>
              <a:t>A portable fire extinguisher is not where it should be, is damaged, or the extinguisher certification has expired. Included missing/damaged fire hoses where there are fire cabinets</a:t>
            </a:r>
          </a:p>
          <a:p>
            <a:pPr marL="0" indent="0">
              <a:buNone/>
            </a:pPr>
            <a:endParaRPr lang="en-US" sz="2400" dirty="0"/>
          </a:p>
        </p:txBody>
      </p:sp>
    </p:spTree>
    <p:extLst>
      <p:ext uri="{BB962C8B-B14F-4D97-AF65-F5344CB8AC3E}">
        <p14:creationId xmlns:p14="http://schemas.microsoft.com/office/powerpoint/2010/main" val="3262860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		</a:t>
            </a:r>
            <a:r>
              <a:rPr lang="en-US" b="0" dirty="0" smtClean="0">
                <a:latin typeface="Garamond" panose="02020404030301010803" pitchFamily="18" charset="0"/>
              </a:rPr>
              <a:t>      Issue #7</a:t>
            </a:r>
            <a:br>
              <a:rPr lang="en-US" b="0" dirty="0" smtClean="0">
                <a:latin typeface="Garamond" panose="02020404030301010803" pitchFamily="18" charset="0"/>
              </a:rPr>
            </a:br>
            <a:r>
              <a:rPr lang="en-US" b="0" dirty="0">
                <a:latin typeface="Garamond" panose="02020404030301010803" pitchFamily="18" charset="0"/>
              </a:rPr>
              <a:t>	</a:t>
            </a:r>
            <a:r>
              <a:rPr lang="en-US" b="0" dirty="0" smtClean="0">
                <a:latin typeface="Garamond" panose="02020404030301010803" pitchFamily="18" charset="0"/>
              </a:rPr>
              <a:t>	</a:t>
            </a:r>
            <a:r>
              <a:rPr lang="en-US" b="0" dirty="0" smtClean="0">
                <a:solidFill>
                  <a:srgbClr val="C00000"/>
                </a:solidFill>
                <a:latin typeface="Garamond" panose="02020404030301010803" pitchFamily="18" charset="0"/>
              </a:rPr>
              <a:t>	</a:t>
            </a: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normAutofit/>
          </a:bodyPr>
          <a:lstStyle/>
          <a:p>
            <a:pPr>
              <a:lnSpc>
                <a:spcPct val="100000"/>
              </a:lnSpc>
            </a:pPr>
            <a:r>
              <a:rPr lang="en-US" sz="2400" dirty="0" smtClean="0">
                <a:latin typeface="Garamond" panose="02020404030301010803" pitchFamily="18" charset="0"/>
              </a:rPr>
              <a:t>Driveway cracking</a:t>
            </a:r>
            <a:endParaRPr lang="en-US" sz="2400" dirty="0">
              <a:latin typeface="Garamond" panose="02020404030301010803" pitchFamily="18" charset="0"/>
            </a:endParaRPr>
          </a:p>
          <a:p>
            <a:pPr lvl="1">
              <a:buFont typeface="Wingdings" panose="05000000000000000000" pitchFamily="2" charset="2"/>
              <a:buChar char="Ø"/>
            </a:pPr>
            <a:r>
              <a:rPr lang="en-US" dirty="0" smtClean="0">
                <a:latin typeface="Garamond" panose="02020404030301010803" pitchFamily="18" charset="0"/>
              </a:rPr>
              <a:t>Cracks/Settlement/Heaving/Loose Materials/Potholes</a:t>
            </a:r>
          </a:p>
          <a:p>
            <a:pPr lvl="2">
              <a:buFont typeface="Wingdings" panose="05000000000000000000" pitchFamily="2" charset="2"/>
              <a:buChar char="v"/>
            </a:pPr>
            <a:r>
              <a:rPr lang="en-US" sz="2400" dirty="0" smtClean="0">
                <a:latin typeface="Garamond" panose="02020404030301010803" pitchFamily="18" charset="0"/>
              </a:rPr>
              <a:t>There are visible faults in the pavement longitudinal, lateral, alligator, etc. The pavement sinks or rises because of the failure of the sub-base materials</a:t>
            </a:r>
            <a:endParaRPr lang="en-US" sz="2400" dirty="0">
              <a:latin typeface="Garamond" panose="02020404030301010803" pitchFamily="18" charset="0"/>
            </a:endParaRPr>
          </a:p>
        </p:txBody>
      </p:sp>
    </p:spTree>
    <p:extLst>
      <p:ext uri="{BB962C8B-B14F-4D97-AF65-F5344CB8AC3E}">
        <p14:creationId xmlns:p14="http://schemas.microsoft.com/office/powerpoint/2010/main" val="779937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			</a:t>
            </a:r>
            <a:r>
              <a:rPr lang="en-US" b="0" dirty="0" smtClean="0">
                <a:latin typeface="Garamond" panose="02020404030301010803" pitchFamily="18" charset="0"/>
              </a:rPr>
              <a:t>Issue #6</a:t>
            </a:r>
            <a:br>
              <a:rPr lang="en-US" b="0" dirty="0" smtClean="0">
                <a:latin typeface="Garamond" panose="02020404030301010803" pitchFamily="18" charset="0"/>
              </a:rPr>
            </a:br>
            <a:r>
              <a:rPr lang="en-US" b="0" dirty="0"/>
              <a:t>	</a:t>
            </a:r>
            <a:r>
              <a:rPr lang="en-US" b="0" dirty="0" smtClean="0"/>
              <a:t>	</a:t>
            </a:r>
            <a:endParaRPr lang="en-US" sz="3200" b="0" dirty="0">
              <a:solidFill>
                <a:srgbClr val="C00000"/>
              </a:solidFill>
            </a:endParaRPr>
          </a:p>
        </p:txBody>
      </p:sp>
      <p:sp>
        <p:nvSpPr>
          <p:cNvPr id="3" name="Content Placeholder 2"/>
          <p:cNvSpPr>
            <a:spLocks noGrp="1"/>
          </p:cNvSpPr>
          <p:nvPr>
            <p:ph idx="1"/>
          </p:nvPr>
        </p:nvSpPr>
        <p:spPr/>
        <p:txBody>
          <a:bodyPr>
            <a:normAutofit/>
          </a:bodyPr>
          <a:lstStyle/>
          <a:p>
            <a:pPr>
              <a:lnSpc>
                <a:spcPct val="100000"/>
              </a:lnSpc>
            </a:pPr>
            <a:r>
              <a:rPr lang="en-US" sz="2400" dirty="0" smtClean="0">
                <a:latin typeface="Garamond" panose="02020404030301010803" pitchFamily="18" charset="0"/>
              </a:rPr>
              <a:t>Cracked window pane</a:t>
            </a:r>
          </a:p>
          <a:p>
            <a:pPr>
              <a:buFont typeface="Wingdings" panose="05000000000000000000" pitchFamily="2" charset="2"/>
              <a:buChar char="Ø"/>
            </a:pPr>
            <a:r>
              <a:rPr lang="en-US" sz="2400" dirty="0" smtClean="0">
                <a:latin typeface="Garamond" panose="02020404030301010803" pitchFamily="18" charset="0"/>
              </a:rPr>
              <a:t>Cracked/Broken/Missing panes</a:t>
            </a:r>
          </a:p>
          <a:p>
            <a:pPr lvl="1">
              <a:buFont typeface="Wingdings" panose="05000000000000000000" pitchFamily="2" charset="2"/>
              <a:buChar char="v"/>
            </a:pPr>
            <a:r>
              <a:rPr lang="en-US" dirty="0" smtClean="0">
                <a:latin typeface="Garamond" panose="02020404030301010803" pitchFamily="18" charset="0"/>
              </a:rPr>
              <a:t>A glass pane is cracked, broken, or missing from the window sash</a:t>
            </a:r>
          </a:p>
          <a:p>
            <a:r>
              <a:rPr lang="en-US" sz="2400" dirty="0" smtClean="0">
                <a:latin typeface="Garamond" panose="02020404030301010803" pitchFamily="18" charset="0"/>
              </a:rPr>
              <a:t>Inoperable window</a:t>
            </a:r>
          </a:p>
          <a:p>
            <a:pPr lvl="1">
              <a:buFont typeface="Wingdings" panose="05000000000000000000" pitchFamily="2" charset="2"/>
              <a:buChar char="Ø"/>
            </a:pPr>
            <a:r>
              <a:rPr lang="en-US" dirty="0" smtClean="0">
                <a:latin typeface="Garamond" panose="02020404030301010803" pitchFamily="18" charset="0"/>
              </a:rPr>
              <a:t>Inoperable/Not lockable</a:t>
            </a:r>
          </a:p>
          <a:p>
            <a:pPr lvl="2">
              <a:buFont typeface="Wingdings" panose="05000000000000000000" pitchFamily="2" charset="2"/>
              <a:buChar char="v"/>
            </a:pPr>
            <a:r>
              <a:rPr lang="en-US" sz="2400" dirty="0" smtClean="0">
                <a:latin typeface="Garamond" panose="02020404030301010803" pitchFamily="18" charset="0"/>
              </a:rPr>
              <a:t>A window can not be opened or closed because of damage to the frame, faulty hardware, or other cause</a:t>
            </a:r>
            <a:endParaRPr lang="en-US" sz="2400" dirty="0">
              <a:latin typeface="Garamond" panose="02020404030301010803" pitchFamily="18" charset="0"/>
            </a:endParaRPr>
          </a:p>
          <a:p>
            <a:endParaRPr lang="en-US" dirty="0"/>
          </a:p>
        </p:txBody>
      </p:sp>
    </p:spTree>
    <p:extLst>
      <p:ext uri="{BB962C8B-B14F-4D97-AF65-F5344CB8AC3E}">
        <p14:creationId xmlns:p14="http://schemas.microsoft.com/office/powerpoint/2010/main" val="948374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0" dirty="0" smtClean="0">
                <a:latin typeface="Garamond" panose="02020404030301010803" pitchFamily="18" charset="0"/>
              </a:rPr>
              <a:t>Issue #5</a:t>
            </a:r>
            <a:br>
              <a:rPr lang="en-US" b="0" dirty="0" smtClean="0">
                <a:latin typeface="Garamond" panose="02020404030301010803" pitchFamily="18" charset="0"/>
              </a:rPr>
            </a:br>
            <a:endParaRPr lang="en-US" sz="3600"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normAutofit/>
          </a:bodyPr>
          <a:lstStyle/>
          <a:p>
            <a:pPr>
              <a:lnSpc>
                <a:spcPct val="100000"/>
              </a:lnSpc>
            </a:pPr>
            <a:r>
              <a:rPr lang="en-US" sz="2400" dirty="0" smtClean="0">
                <a:latin typeface="Garamond" panose="02020404030301010803" pitchFamily="18" charset="0"/>
              </a:rPr>
              <a:t>Missing drain stop/Inoperable drain stop</a:t>
            </a:r>
          </a:p>
          <a:p>
            <a:pPr lvl="1">
              <a:lnSpc>
                <a:spcPct val="100000"/>
              </a:lnSpc>
              <a:buFont typeface="Wingdings" panose="05000000000000000000" pitchFamily="2" charset="2"/>
              <a:buChar char="Ø"/>
            </a:pPr>
            <a:r>
              <a:rPr lang="en-US" dirty="0" smtClean="0">
                <a:latin typeface="Garamond" panose="02020404030301010803" pitchFamily="18" charset="0"/>
              </a:rPr>
              <a:t>Lavatory/Sink damaged/Missing damaged/missing</a:t>
            </a:r>
          </a:p>
          <a:p>
            <a:pPr lvl="2">
              <a:lnSpc>
                <a:spcPct val="100000"/>
              </a:lnSpc>
              <a:buFont typeface="Wingdings" panose="05000000000000000000" pitchFamily="2" charset="2"/>
              <a:buChar char="v"/>
            </a:pPr>
            <a:r>
              <a:rPr lang="en-US" sz="2400" dirty="0" smtClean="0">
                <a:latin typeface="Garamond" panose="02020404030301010803" pitchFamily="18" charset="0"/>
              </a:rPr>
              <a:t>A stopper is missing/unhooked</a:t>
            </a:r>
          </a:p>
          <a:p>
            <a:pPr marL="457200" lvl="1" indent="0">
              <a:lnSpc>
                <a:spcPct val="100000"/>
              </a:lnSpc>
              <a:buNone/>
            </a:pPr>
            <a:endParaRPr lang="en-US" dirty="0">
              <a:latin typeface="Garamond" panose="02020404030301010803" pitchFamily="18" charset="0"/>
            </a:endParaRPr>
          </a:p>
        </p:txBody>
      </p:sp>
    </p:spTree>
    <p:extLst>
      <p:ext uri="{BB962C8B-B14F-4D97-AF65-F5344CB8AC3E}">
        <p14:creationId xmlns:p14="http://schemas.microsoft.com/office/powerpoint/2010/main" val="1367992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0" dirty="0" smtClean="0">
                <a:latin typeface="Garamond" panose="02020404030301010803" pitchFamily="18" charset="0"/>
              </a:rPr>
              <a:t>Issue #4</a:t>
            </a:r>
            <a:br>
              <a:rPr lang="en-US" b="0" dirty="0" smtClean="0">
                <a:latin typeface="Garamond" panose="02020404030301010803" pitchFamily="18" charset="0"/>
              </a:rPr>
            </a:br>
            <a:endParaRPr lang="en-US" sz="3200" b="0" dirty="0">
              <a:solidFill>
                <a:srgbClr val="C00000"/>
              </a:solidFill>
              <a:latin typeface="Garamond" panose="02020404030301010803" pitchFamily="18" charset="0"/>
            </a:endParaRPr>
          </a:p>
        </p:txBody>
      </p:sp>
      <p:sp>
        <p:nvSpPr>
          <p:cNvPr id="3" name="Content Placeholder 2"/>
          <p:cNvSpPr>
            <a:spLocks noGrp="1"/>
          </p:cNvSpPr>
          <p:nvPr>
            <p:ph idx="1"/>
          </p:nvPr>
        </p:nvSpPr>
        <p:spPr/>
        <p:txBody>
          <a:bodyPr>
            <a:normAutofit/>
          </a:bodyPr>
          <a:lstStyle/>
          <a:p>
            <a:pPr>
              <a:lnSpc>
                <a:spcPct val="100000"/>
              </a:lnSpc>
            </a:pPr>
            <a:r>
              <a:rPr lang="en-US" sz="2400" dirty="0" smtClean="0">
                <a:latin typeface="Garamond" panose="02020404030301010803" pitchFamily="18" charset="0"/>
              </a:rPr>
              <a:t>Water damage/ceiling</a:t>
            </a:r>
          </a:p>
          <a:p>
            <a:pPr lvl="1">
              <a:lnSpc>
                <a:spcPct val="100000"/>
              </a:lnSpc>
              <a:buFont typeface="Wingdings" panose="05000000000000000000" pitchFamily="2" charset="2"/>
              <a:buChar char="Ø"/>
            </a:pPr>
            <a:r>
              <a:rPr lang="en-US" dirty="0" smtClean="0">
                <a:latin typeface="Garamond" panose="02020404030301010803" pitchFamily="18" charset="0"/>
              </a:rPr>
              <a:t>Water Stains/Water Damage/Mold/Mildew</a:t>
            </a:r>
          </a:p>
          <a:p>
            <a:pPr lvl="2">
              <a:lnSpc>
                <a:spcPct val="100000"/>
              </a:lnSpc>
              <a:buFont typeface="Wingdings" panose="05000000000000000000" pitchFamily="2" charset="2"/>
              <a:buChar char="v"/>
            </a:pPr>
            <a:r>
              <a:rPr lang="en-US" sz="2400" dirty="0" smtClean="0">
                <a:latin typeface="Garamond" panose="02020404030301010803" pitchFamily="18" charset="0"/>
              </a:rPr>
              <a:t>Evidence of water infiltration, mold, or mildew that may have been caused by saturation or surface failure </a:t>
            </a:r>
          </a:p>
        </p:txBody>
      </p:sp>
    </p:spTree>
    <p:extLst>
      <p:ext uri="{BB962C8B-B14F-4D97-AF65-F5344CB8AC3E}">
        <p14:creationId xmlns:p14="http://schemas.microsoft.com/office/powerpoint/2010/main" val="449873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14325"/>
            <a:ext cx="7555794" cy="1141496"/>
          </a:xfrm>
        </p:spPr>
        <p:txBody>
          <a:bodyPr>
            <a:noAutofit/>
          </a:bodyPr>
          <a:lstStyle/>
          <a:p>
            <a:pPr algn="ctr"/>
            <a:r>
              <a:rPr lang="en-US" b="0" dirty="0" smtClean="0">
                <a:latin typeface="Garamond" panose="02020404030301010803" pitchFamily="18" charset="0"/>
              </a:rPr>
              <a:t>Issue #3</a:t>
            </a:r>
            <a:br>
              <a:rPr lang="en-US" b="0" dirty="0" smtClean="0">
                <a:latin typeface="Garamond" panose="02020404030301010803" pitchFamily="18" charset="0"/>
              </a:rPr>
            </a:br>
            <a:r>
              <a:rPr lang="en-US" b="0" dirty="0" smtClean="0">
                <a:solidFill>
                  <a:srgbClr val="C00000"/>
                </a:solidFill>
                <a:latin typeface="Garamond" panose="02020404030301010803" pitchFamily="18" charset="0"/>
              </a:rPr>
              <a:t>Health &amp; Safety</a:t>
            </a:r>
            <a:r>
              <a:rPr lang="en-US" b="0" dirty="0" smtClean="0">
                <a:latin typeface="Garamond" panose="02020404030301010803" pitchFamily="18" charset="0"/>
              </a:rPr>
              <a:t/>
            </a:r>
            <a:br>
              <a:rPr lang="en-US" b="0" dirty="0" smtClean="0">
                <a:latin typeface="Garamond" panose="02020404030301010803" pitchFamily="18" charset="0"/>
              </a:rPr>
            </a:br>
            <a:endParaRPr lang="en-US" b="0" dirty="0">
              <a:solidFill>
                <a:srgbClr val="C00000"/>
              </a:solidFill>
              <a:latin typeface="Garamond" panose="02020404030301010803" pitchFamily="18" charset="0"/>
            </a:endParaRPr>
          </a:p>
        </p:txBody>
      </p:sp>
      <p:sp>
        <p:nvSpPr>
          <p:cNvPr id="3" name="Content Placeholder 2"/>
          <p:cNvSpPr>
            <a:spLocks noGrp="1"/>
          </p:cNvSpPr>
          <p:nvPr>
            <p:ph idx="1"/>
          </p:nvPr>
        </p:nvSpPr>
        <p:spPr>
          <a:xfrm>
            <a:off x="530578" y="1876926"/>
            <a:ext cx="7984772" cy="4300037"/>
          </a:xfrm>
        </p:spPr>
        <p:txBody>
          <a:bodyPr>
            <a:noAutofit/>
          </a:bodyPr>
          <a:lstStyle/>
          <a:p>
            <a:pPr>
              <a:lnSpc>
                <a:spcPct val="100000"/>
              </a:lnSpc>
            </a:pPr>
            <a:r>
              <a:rPr lang="en-US" sz="2400" dirty="0" smtClean="0">
                <a:latin typeface="Garamond" panose="02020404030301010803" pitchFamily="18" charset="0"/>
              </a:rPr>
              <a:t>Fire rated doors do not engage in a positive latch</a:t>
            </a:r>
          </a:p>
          <a:p>
            <a:pPr lvl="1">
              <a:lnSpc>
                <a:spcPct val="100000"/>
              </a:lnSpc>
              <a:buFont typeface="Wingdings" panose="05000000000000000000" pitchFamily="2" charset="2"/>
              <a:buChar char="Ø"/>
            </a:pPr>
            <a:r>
              <a:rPr lang="en-US" dirty="0" smtClean="0">
                <a:latin typeface="Garamond" panose="02020404030301010803" pitchFamily="18" charset="0"/>
              </a:rPr>
              <a:t>Damaged Hardware/Locks</a:t>
            </a:r>
          </a:p>
          <a:p>
            <a:pPr lvl="2">
              <a:lnSpc>
                <a:spcPct val="100000"/>
              </a:lnSpc>
              <a:buFont typeface="Wingdings" panose="05000000000000000000" pitchFamily="2" charset="2"/>
              <a:buChar char="v"/>
            </a:pPr>
            <a:r>
              <a:rPr lang="en-US" sz="2400" dirty="0" smtClean="0">
                <a:latin typeface="Garamond" panose="02020404030301010803" pitchFamily="18" charset="0"/>
              </a:rPr>
              <a:t>Door panic hardware does not function properly</a:t>
            </a:r>
          </a:p>
          <a:p>
            <a:pPr marL="914400" lvl="2" indent="0">
              <a:lnSpc>
                <a:spcPct val="100000"/>
              </a:lnSpc>
              <a:buNone/>
            </a:pPr>
            <a:r>
              <a:rPr lang="en-US" sz="2400" dirty="0" smtClean="0">
                <a:latin typeface="Garamond" panose="02020404030301010803" pitchFamily="18" charset="0"/>
              </a:rPr>
              <a:t>-OR-</a:t>
            </a:r>
          </a:p>
          <a:p>
            <a:pPr lvl="2">
              <a:lnSpc>
                <a:spcPct val="100000"/>
              </a:lnSpc>
              <a:buFont typeface="Wingdings" panose="05000000000000000000" pitchFamily="2" charset="2"/>
              <a:buChar char="v"/>
            </a:pPr>
            <a:r>
              <a:rPr lang="en-US" sz="2400" dirty="0" smtClean="0">
                <a:latin typeface="Garamond" panose="02020404030301010803" pitchFamily="18" charset="0"/>
              </a:rPr>
              <a:t>Entry door or fire/emergency door does not function properly or cannot be locked because of damage to the doors hardware</a:t>
            </a:r>
          </a:p>
          <a:p>
            <a:pPr lvl="2">
              <a:lnSpc>
                <a:spcPct val="100000"/>
              </a:lnSpc>
              <a:buFont typeface="Wingdings" panose="05000000000000000000" pitchFamily="2" charset="2"/>
              <a:buChar char="v"/>
            </a:pPr>
            <a:endParaRPr lang="en-US" sz="2400" dirty="0" smtClean="0">
              <a:latin typeface="Garamond" panose="02020404030301010803" pitchFamily="18" charset="0"/>
            </a:endParaRPr>
          </a:p>
          <a:p>
            <a:pPr lvl="1">
              <a:lnSpc>
                <a:spcPct val="100000"/>
              </a:lnSpc>
              <a:buFont typeface="Wingdings" panose="05000000000000000000" pitchFamily="2" charset="2"/>
              <a:buChar char="Ø"/>
            </a:pPr>
            <a:endParaRPr lang="en-US" sz="2000" dirty="0" smtClean="0"/>
          </a:p>
          <a:p>
            <a:pPr marL="0" indent="0">
              <a:lnSpc>
                <a:spcPct val="100000"/>
              </a:lnSpc>
              <a:buNone/>
            </a:pPr>
            <a:endParaRPr lang="en-US" sz="2400" dirty="0" smtClean="0"/>
          </a:p>
          <a:p>
            <a:pPr marL="0" indent="0">
              <a:lnSpc>
                <a:spcPct val="100000"/>
              </a:lnSpc>
              <a:buNone/>
            </a:pPr>
            <a:endParaRPr lang="en-US" sz="2400" dirty="0" smtClean="0"/>
          </a:p>
        </p:txBody>
      </p:sp>
    </p:spTree>
    <p:extLst>
      <p:ext uri="{BB962C8B-B14F-4D97-AF65-F5344CB8AC3E}">
        <p14:creationId xmlns:p14="http://schemas.microsoft.com/office/powerpoint/2010/main" val="1464997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MaineHousing-1a">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7F8E10EE-53B9-40DD-9075-5A5497849F93}"/>
    </a:ext>
  </a:extLst>
</a:theme>
</file>

<file path=ppt/theme/theme10.xml><?xml version="1.0" encoding="utf-8"?>
<a:theme xmlns:a="http://schemas.openxmlformats.org/drawingml/2006/main" name="MaineHousing-2b">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19FECB7-81A7-4730-A360-38D436D65BA6}"/>
    </a:ext>
  </a:extLst>
</a:theme>
</file>

<file path=ppt/theme/theme11.xml><?xml version="1.0" encoding="utf-8"?>
<a:theme xmlns:a="http://schemas.openxmlformats.org/drawingml/2006/main" name="MaineHousing-2c">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EBB6B894-5407-455B-979F-9D27FE2A0D5E}"/>
    </a:ext>
  </a:extLst>
</a:theme>
</file>

<file path=ppt/theme/theme12.xml><?xml version="1.0" encoding="utf-8"?>
<a:theme xmlns:a="http://schemas.openxmlformats.org/drawingml/2006/main" name="MaineHousing-2d">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440504EF-87CF-4EDB-889E-F8FE20355FB2}"/>
    </a:ext>
  </a:extLst>
</a:theme>
</file>

<file path=ppt/theme/theme13.xml><?xml version="1.0" encoding="utf-8"?>
<a:theme xmlns:a="http://schemas.openxmlformats.org/drawingml/2006/main" name="MaineHousing-2e">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40436653-06FF-4BDF-8A72-42EBF2B64ADC}"/>
    </a:ext>
  </a:extLst>
</a:theme>
</file>

<file path=ppt/theme/theme14.xml><?xml version="1.0" encoding="utf-8"?>
<a:theme xmlns:a="http://schemas.openxmlformats.org/drawingml/2006/main" name="MaineHousing-2f">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5D14C828-B582-410F-94DB-C97FBD63D597}"/>
    </a:ext>
  </a:extLst>
</a:theme>
</file>

<file path=ppt/theme/theme15.xml><?xml version="1.0" encoding="utf-8"?>
<a:theme xmlns:a="http://schemas.openxmlformats.org/drawingml/2006/main" name="MaineHousing-2g">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92442B94-DDC3-4D91-B514-7A76245B8A87}"/>
    </a:ext>
  </a:extLst>
</a:theme>
</file>

<file path=ppt/theme/theme16.xml><?xml version="1.0" encoding="utf-8"?>
<a:theme xmlns:a="http://schemas.openxmlformats.org/drawingml/2006/main" name="MaineHousing-2h">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1ED48BA5-ABA8-42A4-974C-F4C2108FE714}"/>
    </a:ext>
  </a:ext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ineHousing-1b">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1B09516-1F48-433A-87E1-89C4CC37505C}"/>
    </a:ext>
  </a:extLst>
</a:theme>
</file>

<file path=ppt/theme/theme3.xml><?xml version="1.0" encoding="utf-8"?>
<a:theme xmlns:a="http://schemas.openxmlformats.org/drawingml/2006/main" name="MaineHousing-1c">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AC73FC93-E15F-4A4A-A14D-6A2E8A9F3953}"/>
    </a:ext>
  </a:extLst>
</a:theme>
</file>

<file path=ppt/theme/theme4.xml><?xml version="1.0" encoding="utf-8"?>
<a:theme xmlns:a="http://schemas.openxmlformats.org/drawingml/2006/main" name="MaineHousing-1d">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69438075-E470-446F-9B7C-64AC0BF2987C}"/>
    </a:ext>
  </a:extLst>
</a:theme>
</file>

<file path=ppt/theme/theme5.xml><?xml version="1.0" encoding="utf-8"?>
<a:theme xmlns:a="http://schemas.openxmlformats.org/drawingml/2006/main" name="MaineHousing-1e">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844BBF17-0EEA-4885-81A4-B6A5961A6856}"/>
    </a:ext>
  </a:extLst>
</a:theme>
</file>

<file path=ppt/theme/theme6.xml><?xml version="1.0" encoding="utf-8"?>
<a:theme xmlns:a="http://schemas.openxmlformats.org/drawingml/2006/main" name="MaineHousing-1f">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07EFBB25-E1F0-4E8D-8CFF-709E51D236D2}"/>
    </a:ext>
  </a:extLst>
</a:theme>
</file>

<file path=ppt/theme/theme7.xml><?xml version="1.0" encoding="utf-8"?>
<a:theme xmlns:a="http://schemas.openxmlformats.org/drawingml/2006/main" name="MaineHousing-1g">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B5F7F193-F0CF-4E45-B97E-3CC32EBF9AA3}"/>
    </a:ext>
  </a:extLst>
</a:theme>
</file>

<file path=ppt/theme/theme8.xml><?xml version="1.0" encoding="utf-8"?>
<a:theme xmlns:a="http://schemas.openxmlformats.org/drawingml/2006/main" name="MaineHousing-1h">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2054B088-3B0A-4307-B724-1A6A03E2DAE3}"/>
    </a:ext>
  </a:extLst>
</a:theme>
</file>

<file path=ppt/theme/theme9.xml><?xml version="1.0" encoding="utf-8"?>
<a:theme xmlns:a="http://schemas.openxmlformats.org/drawingml/2006/main" name="MaineHousing-2a">
  <a:themeElements>
    <a:clrScheme name="MaineHousingNew">
      <a:dk1>
        <a:srgbClr val="000000"/>
      </a:dk1>
      <a:lt1>
        <a:srgbClr val="FFFFFF"/>
      </a:lt1>
      <a:dk2>
        <a:srgbClr val="495869"/>
      </a:dk2>
      <a:lt2>
        <a:srgbClr val="EEECE1"/>
      </a:lt2>
      <a:accent1>
        <a:srgbClr val="495869"/>
      </a:accent1>
      <a:accent2>
        <a:srgbClr val="8AAF8E"/>
      </a:accent2>
      <a:accent3>
        <a:srgbClr val="F3C766"/>
      </a:accent3>
      <a:accent4>
        <a:srgbClr val="8CBDC8"/>
      </a:accent4>
      <a:accent5>
        <a:srgbClr val="899AAD"/>
      </a:accent5>
      <a:accent6>
        <a:srgbClr val="B9CFBB"/>
      </a:accent6>
      <a:hlink>
        <a:srgbClr val="495869"/>
      </a:hlink>
      <a:folHlink>
        <a:srgbClr val="8AAF8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eHousing 2020 - 26 Edison Drive.potx" id="{E877775F-E0E6-49AD-8F1A-22DF461E8368}" vid="{12D893B8-C5EE-4826-B9D1-321BEF5F1725}"/>
    </a:ext>
  </a:extLst>
</a:theme>
</file>

<file path=docProps/app.xml><?xml version="1.0" encoding="utf-8"?>
<Properties xmlns="http://schemas.openxmlformats.org/officeDocument/2006/extended-properties" xmlns:vt="http://schemas.openxmlformats.org/officeDocument/2006/docPropsVTypes">
  <Template>MaineHousing 2020 - 26 Edison Drive</Template>
  <TotalTime>1733</TotalTime>
  <Words>527</Words>
  <Application>Microsoft Office PowerPoint</Application>
  <PresentationFormat>On-screen Show (4:3)</PresentationFormat>
  <Paragraphs>73</Paragraphs>
  <Slides>14</Slides>
  <Notes>6</Notes>
  <HiddenSlides>0</HiddenSlides>
  <MMClips>0</MMClips>
  <ScaleCrop>false</ScaleCrop>
  <HeadingPairs>
    <vt:vector size="6" baseType="variant">
      <vt:variant>
        <vt:lpstr>Fonts Used</vt:lpstr>
      </vt:variant>
      <vt:variant>
        <vt:i4>4</vt:i4>
      </vt:variant>
      <vt:variant>
        <vt:lpstr>Theme</vt:lpstr>
      </vt:variant>
      <vt:variant>
        <vt:i4>16</vt:i4>
      </vt:variant>
      <vt:variant>
        <vt:lpstr>Slide Titles</vt:lpstr>
      </vt:variant>
      <vt:variant>
        <vt:i4>14</vt:i4>
      </vt:variant>
    </vt:vector>
  </HeadingPairs>
  <TitlesOfParts>
    <vt:vector size="34" baseType="lpstr">
      <vt:lpstr>Arial</vt:lpstr>
      <vt:lpstr>Calibri</vt:lpstr>
      <vt:lpstr>Garamond</vt:lpstr>
      <vt:lpstr>Wingdings</vt:lpstr>
      <vt:lpstr>MaineHousing-1a</vt:lpstr>
      <vt:lpstr>MaineHousing-1b</vt:lpstr>
      <vt:lpstr>MaineHousing-1c</vt:lpstr>
      <vt:lpstr>MaineHousing-1d</vt:lpstr>
      <vt:lpstr>MaineHousing-1e</vt:lpstr>
      <vt:lpstr>MaineHousing-1f</vt:lpstr>
      <vt:lpstr>MaineHousing-1g</vt:lpstr>
      <vt:lpstr>MaineHousing-1h</vt:lpstr>
      <vt:lpstr>MaineHousing-2a</vt:lpstr>
      <vt:lpstr>MaineHousing-2b</vt:lpstr>
      <vt:lpstr>MaineHousing-2c</vt:lpstr>
      <vt:lpstr>MaineHousing-2d</vt:lpstr>
      <vt:lpstr>MaineHousing-2e</vt:lpstr>
      <vt:lpstr>MaineHousing-2f</vt:lpstr>
      <vt:lpstr>MaineHousing-2g</vt:lpstr>
      <vt:lpstr>MaineHousing-2h</vt:lpstr>
      <vt:lpstr>IRS Form 8823  &amp;  Ten Common Physical Plant Inspection Findings </vt:lpstr>
      <vt:lpstr>   Issue #10     </vt:lpstr>
      <vt:lpstr>   Issue #9  </vt:lpstr>
      <vt:lpstr>   Issue #8    </vt:lpstr>
      <vt:lpstr>        Issue #7    </vt:lpstr>
      <vt:lpstr>   Issue #6   </vt:lpstr>
      <vt:lpstr>Issue #5 </vt:lpstr>
      <vt:lpstr>Issue #4 </vt:lpstr>
      <vt:lpstr>Issue #3 Health &amp; Safety </vt:lpstr>
      <vt:lpstr>Issue #2 Health &amp; Safety</vt:lpstr>
      <vt:lpstr>       Issue #1             Exigent Health &amp; Safety  </vt:lpstr>
      <vt:lpstr>Why do we issue 8823’s for Physical Plant Inspections?</vt:lpstr>
      <vt:lpstr>How to clear reports</vt:lpstr>
      <vt:lpstr>Questions?</vt:lpstr>
    </vt:vector>
  </TitlesOfParts>
  <Company>MaineHousing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Cloutier</dc:creator>
  <cp:lastModifiedBy>Melissa L. Lizotte</cp:lastModifiedBy>
  <cp:revision>169</cp:revision>
  <dcterms:created xsi:type="dcterms:W3CDTF">2021-05-03T16:36:30Z</dcterms:created>
  <dcterms:modified xsi:type="dcterms:W3CDTF">2022-08-23T14:05:47Z</dcterms:modified>
</cp:coreProperties>
</file>